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1.xml" ContentType="application/vnd.openxmlformats-officedocument.presentationml.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1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Lst>
  <p:sldSz cx="9144000" cy="5143500" type="screen16x9"/>
  <p:notesSz cx="6858000" cy="9144000"/>
  <p:embeddedFontLst>
    <p:embeddedFont>
      <p:font typeface="Calibri" panose="020F0502020204030204" pitchFamily="34" charset="0"/>
      <p:regular r:id="rId122"/>
      <p:bold r:id="rId123"/>
      <p:italic r:id="rId124"/>
      <p:boldItalic r:id="rId125"/>
    </p:embeddedFont>
    <p:embeddedFont>
      <p:font typeface="Consolas" panose="020B0609020204030204" pitchFamily="49" charset="0"/>
      <p:regular r:id="rId126"/>
      <p:bold r:id="rId127"/>
      <p:italic r:id="rId128"/>
      <p:boldItalic r:id="rId129"/>
    </p:embeddedFont>
    <p:embeddedFont>
      <p:font typeface="Proxima Nova" panose="02000506030000020004" pitchFamily="2" charset="0"/>
      <p:regular r:id="rId130"/>
      <p:bold r:id="rId131"/>
      <p:italic r:id="rId132"/>
      <p:boldItalic r:id="rId133"/>
    </p:embeddedFont>
    <p:embeddedFont>
      <p:font typeface="Roboto" panose="02000000000000000000" pitchFamily="2"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8" roundtripDataSignature="AMtx7mgOro1ZmFhlMm0LGEGUzDisjBqFx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achi Agrawa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81FD5E-AFEA-4F94-B3D6-5F9EF8403D07}">
  <a:tblStyle styleId="{7A81FD5E-AFEA-4F94-B3D6-5F9EF8403D0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customschemas.google.com/relationships/presentationmetadata" Target="meta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13.fntdata"/><Relationship Id="rId139"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4.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 Id="rId16"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15656"/>
        <c:axId val="-2132718696"/>
      </c:barChart>
      <c:catAx>
        <c:axId val="-2132715656"/>
        <c:scaling>
          <c:orientation val="minMax"/>
        </c:scaling>
        <c:delete val="1"/>
        <c:axPos val="l"/>
        <c:numFmt formatCode="General" sourceLinked="1"/>
        <c:majorTickMark val="out"/>
        <c:minorTickMark val="none"/>
        <c:tickLblPos val="nextTo"/>
        <c:crossAx val="-2132718696"/>
        <c:crosses val="autoZero"/>
        <c:auto val="1"/>
        <c:lblAlgn val="ctr"/>
        <c:lblOffset val="100"/>
        <c:noMultiLvlLbl val="0"/>
      </c:catAx>
      <c:valAx>
        <c:axId val="-2132718696"/>
        <c:scaling>
          <c:orientation val="minMax"/>
        </c:scaling>
        <c:delete val="1"/>
        <c:axPos val="b"/>
        <c:numFmt formatCode="0%" sourceLinked="1"/>
        <c:majorTickMark val="out"/>
        <c:minorTickMark val="none"/>
        <c:tickLblPos val="nextTo"/>
        <c:crossAx val="-2132715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81934168"/>
        <c:axId val="2081937144"/>
      </c:barChart>
      <c:catAx>
        <c:axId val="2081934168"/>
        <c:scaling>
          <c:orientation val="minMax"/>
        </c:scaling>
        <c:delete val="1"/>
        <c:axPos val="l"/>
        <c:numFmt formatCode="General" sourceLinked="1"/>
        <c:majorTickMark val="out"/>
        <c:minorTickMark val="none"/>
        <c:tickLblPos val="nextTo"/>
        <c:crossAx val="2081937144"/>
        <c:crosses val="autoZero"/>
        <c:auto val="1"/>
        <c:lblAlgn val="ctr"/>
        <c:lblOffset val="100"/>
        <c:noMultiLvlLbl val="0"/>
      </c:catAx>
      <c:valAx>
        <c:axId val="2081937144"/>
        <c:scaling>
          <c:orientation val="minMax"/>
        </c:scaling>
        <c:delete val="1"/>
        <c:axPos val="b"/>
        <c:numFmt formatCode="0%" sourceLinked="1"/>
        <c:majorTickMark val="out"/>
        <c:minorTickMark val="none"/>
        <c:tickLblPos val="nextTo"/>
        <c:crossAx val="20819341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82760"/>
        <c:axId val="-2132785752"/>
      </c:barChart>
      <c:catAx>
        <c:axId val="-2132782760"/>
        <c:scaling>
          <c:orientation val="minMax"/>
        </c:scaling>
        <c:delete val="1"/>
        <c:axPos val="l"/>
        <c:numFmt formatCode="General" sourceLinked="1"/>
        <c:majorTickMark val="out"/>
        <c:minorTickMark val="none"/>
        <c:tickLblPos val="nextTo"/>
        <c:crossAx val="-2132785752"/>
        <c:crosses val="autoZero"/>
        <c:auto val="1"/>
        <c:lblAlgn val="ctr"/>
        <c:lblOffset val="100"/>
        <c:noMultiLvlLbl val="0"/>
      </c:catAx>
      <c:valAx>
        <c:axId val="-2132785752"/>
        <c:scaling>
          <c:orientation val="minMax"/>
        </c:scaling>
        <c:delete val="1"/>
        <c:axPos val="b"/>
        <c:numFmt formatCode="0%" sourceLinked="1"/>
        <c:majorTickMark val="out"/>
        <c:minorTickMark val="none"/>
        <c:tickLblPos val="nextTo"/>
        <c:crossAx val="-2132782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138379496"/>
        <c:axId val="-2138799752"/>
      </c:barChart>
      <c:catAx>
        <c:axId val="-2138379496"/>
        <c:scaling>
          <c:orientation val="minMax"/>
        </c:scaling>
        <c:delete val="1"/>
        <c:axPos val="l"/>
        <c:numFmt formatCode="General" sourceLinked="1"/>
        <c:majorTickMark val="out"/>
        <c:minorTickMark val="none"/>
        <c:tickLblPos val="nextTo"/>
        <c:crossAx val="-2138799752"/>
        <c:crosses val="autoZero"/>
        <c:auto val="1"/>
        <c:lblAlgn val="ctr"/>
        <c:lblOffset val="100"/>
        <c:noMultiLvlLbl val="0"/>
      </c:catAx>
      <c:valAx>
        <c:axId val="-2138799752"/>
        <c:scaling>
          <c:orientation val="minMax"/>
        </c:scaling>
        <c:delete val="1"/>
        <c:axPos val="b"/>
        <c:numFmt formatCode="0%" sourceLinked="1"/>
        <c:majorTickMark val="out"/>
        <c:minorTickMark val="none"/>
        <c:tickLblPos val="nextTo"/>
        <c:crossAx val="-21383794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20-09-03T07:39:13.747" idx="1">
    <p:pos x="6000" y="0"/>
    <p:text>@abhinavqa@outlook.com @abhinav.chauhan.2015@gmail.com
The projects in the repo have not been explained, detailed out and changed in the repo.
cc: @sreejit.nair@upgrad.com
_Assigned to abhinavqa_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M3R4Z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5" name="Google Shape;12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8c52beda6f_0_7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6" name="Google Shape;1306;g8c52beda6f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8c52beda6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8c52beda6f_0_4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5" name="Google Shape;2235;g8c52beda6f_0_4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8c52beda6f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8c52beda6f_0_4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3" name="Google Shape;2243;g8c52beda6f_0_4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8c52beda6f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8c52beda6f_0_4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1" name="Google Shape;2251;g8c52beda6f_0_4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8f02d4169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9" name="Google Shape;2259;g8f02d416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8f02d4169b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7" name="Google Shape;2267;g8f02d4169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8eb3b06fd2_0_4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6" name="Google Shape;2276;g8eb3b06fd2_0_4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8c52beda6f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8c52beda6f_0_4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4" name="Google Shape;2284;g8c52beda6f_0_4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8ce9011793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2" name="Google Shape;2292;g8ce9011793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8eb3b06fd2_0_42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8" name="Google Shape;2308;g8eb3b06fd2_0_4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eb3b06fd2_0_42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4" name="Google Shape;2324;g8eb3b06fd2_0_4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8c52beda6f_0_7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5" name="Google Shape;1315;g8c52beda6f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8c52beda6f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8c52beda6f_0_4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2" name="Google Shape;2332;g8c52beda6f_0_4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c52beda6f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c52beda6f_0_4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0" name="Google Shape;2340;g8c52beda6f_0_4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8f02d4169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7" name="Google Shape;2347;g8f02d4169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g8eb3b06fd2_0_16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7" name="Google Shape;2357;g8eb3b06fd2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8eb3b06fd2_0_4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6" name="Google Shape;2366;g8eb3b06fd2_0_4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8ce9011793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2" name="Google Shape;2372;g8ce901179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8eb3b06fd2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1" name="Google Shape;2381;g8eb3b06fd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8ce901179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0" name="Google Shape;2390;g8ce901179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8ce9011793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9" name="Google Shape;2399;g8ce901179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8eb3b06fd2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4" name="Google Shape;1324;g8eb3b06fd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8eb3b06fd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0" name="Google Shape;1340;g8eb3b06fd2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8eb3b06fd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6" name="Google Shape;1356;g8eb3b06fd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8c52beda6f_0_7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3" name="Google Shape;1363;g8c52beda6f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8eb3b06fd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1" name="Google Shape;1371;g8eb3b06fd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8c52beda6f_0_7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8" name="Google Shape;1378;g8c52beda6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8eb3b06fd2_0_43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6" name="Google Shape;1386;g8eb3b06fd2_0_4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8eb3b06fd2_0_4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8eb3b06fd2_0_43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4" name="Google Shape;1394;g8eb3b06fd2_0_43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3" name="Google Shape;12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8eb3b06fd2_0_4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8eb3b06fd2_0_43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2" name="Google Shape;1402;g8eb3b06fd2_0_43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8eb3b06fd2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9" name="Google Shape;1409;g8eb3b06f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8c52beda6f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16" name="Google Shape;1416;g8c52beda6f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8eb3b06fd2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6" name="Google Shape;1426;g8eb3b06fd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8384615073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3" name="Google Shape;1433;g838461507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8eb3b06fd2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2" name="Google Shape;1442;g8eb3b06fd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8c52beda6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9" name="Google Shape;1449;g8c52beda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8c52beda6f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8" name="Google Shape;1458;g8c52beda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8eb3b06fd2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8" name="Google Shape;1478;g8eb3b06fd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8c52beda6f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5" name="Google Shape;1485;g8c52beda6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8cb3422fbc_0_6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g8cb3422fbc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8eb3b06fd2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4" name="Google Shape;1494;g8eb3b06fd2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8eb3b06fd2_0_43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4" name="Google Shape;1504;g8eb3b06fd2_0_4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8eb3b06fd2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3" name="Google Shape;1513;g8eb3b06fd2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8eb3b06fd2_0_22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0" name="Google Shape;1530;g8eb3b06fd2_0_2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8eb3b06fd2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7" name="Google Shape;1547;g8eb3b06fd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8c52beda6f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4" name="Google Shape;1554;g8c52beda6f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8c52beda6f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4" name="Google Shape;1564;g8c52beda6f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8eb3b06fd2_0_22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4" name="Google Shape;1574;g8eb3b06fd2_0_2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8c52beda6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8c52beda6f_0_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2" name="Google Shape;1582;g8c52beda6f_0_1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8eb3b06fd2_0_22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1" name="Google Shape;1591;g8eb3b06fd2_0_2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2" name="Google Shape;124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8c52beda6f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8c52beda6f_0_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8" name="Google Shape;1598;g8c52beda6f_0_1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8eb3b06fd2_0_23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7" name="Google Shape;1607;g8eb3b06fd2_0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8c52beda6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8c52beda6f_0_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4" name="Google Shape;1614;g8c52beda6f_0_1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8c52beda6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8c52beda6f_0_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4" name="Google Shape;1624;g8c52beda6f_0_1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8eb3b06fd2_0_23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5" name="Google Shape;1635;g8eb3b06fd2_0_2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8eb3b06fd2_0_23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2" name="Google Shape;1652;g8eb3b06fd2_0_2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8eb3b06fd2_0_23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9" name="Google Shape;1669;g8eb3b06fd2_0_2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8c52beda6f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8c52beda6f_0_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6" name="Google Shape;1676;g8c52beda6f_0_1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8eb3b06fd2_0_23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6" name="Google Shape;1686;g8eb3b06fd2_0_2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eb3b06fd2_0_24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2" name="Google Shape;1702;g8eb3b06fd2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8eb3b06fd2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1" name="Google Shape;1251;g8eb3b06fd2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8eb3b06fd2_0_23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8" name="Google Shape;1718;g8eb3b06fd2_0_2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8c52beda6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5" name="Google Shape;1725;g8c52beda6f_0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6" name="Google Shape;1726;g8c52beda6f_0_1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8eb3b06fd2_0_25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5" name="Google Shape;1735;g8eb3b06fd2_0_2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8eb3b06fd2_0_25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1" name="Google Shape;1751;g8eb3b06fd2_0_2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8eb3b06fd2_0_10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7" name="Google Shape;1767;g8eb3b06fd2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8eb3b06fd2_0_24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3" name="Google Shape;1773;g8eb3b06fd2_0_2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8c52beda6f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0" name="Google Shape;1780;g8c52beda6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8eb3b06fd2_0_24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8" name="Google Shape;1788;g8eb3b06fd2_0_2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8c52beda6f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8c52beda6f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6" name="Google Shape;1796;g8c52beda6f_0_1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g8eb3b06fd2_0_24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5" name="Google Shape;1805;g8eb3b06fd2_0_2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8eb3b06fd2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7" name="Google Shape;1267;g8eb3b06fd2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8eb3b06fd2_0_2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g8eb3b06fd2_0_2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8eb3b06fd2_0_24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7" name="Google Shape;1837;g8eb3b06fd2_0_2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8c52beda6f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8c52beda6f_0_2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4" name="Google Shape;1844;g8c52beda6f_0_2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8eb3b06fd2_0_25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4" name="Google Shape;1854;g8eb3b06fd2_0_2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8c52beda6f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8c52beda6f_0_8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1" name="Google Shape;1861;g8c52beda6f_0_8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c52beda6f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c52beda6f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6" name="Google Shape;1876;g8c52beda6f_0_2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8eb3b06fd2_0_35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5" name="Google Shape;1885;g8eb3b06fd2_0_3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8eb3b06fd2_0_2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2" name="Google Shape;1892;g8eb3b06fd2_0_29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3" name="Google Shape;1893;g8eb3b06fd2_0_29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8eb3b06fd2_0_25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0" name="Google Shape;1900;g8eb3b06fd2_0_2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8c52beda6f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8c52beda6f_0_2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8" name="Google Shape;1908;g8c52beda6f_0_2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eb3b06fd2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3" name="Google Shape;1283;g8eb3b06fd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8eb3b06fd2_0_25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8" name="Google Shape;1918;g8eb3b06fd2_0_2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8c52beda6f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8c52beda6f_0_3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5" name="Google Shape;1925;g8c52beda6f_0_3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c52beda6f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c52beda6f_0_3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5" name="Google Shape;1935;g8c52beda6f_0_3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8eb3b06fd2_0_25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4" name="Google Shape;1944;g8eb3b06fd2_0_2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8eb3b06fd2_0_25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3" name="Google Shape;1953;g8eb3b06fd2_0_2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8eb3b06fd2_0_2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8eb3b06fd2_0_28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1" name="Google Shape;1961;g8eb3b06fd2_0_28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8eb3b06fd2_0_2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8eb3b06fd2_0_28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1" name="Google Shape;1971;g8eb3b06fd2_0_28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8eb3b06fd2_0_2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8eb3b06fd2_0_28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2" name="Google Shape;1982;g8eb3b06fd2_0_28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8eb3b06fd2_0_2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8eb3b06fd2_0_2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2" name="Google Shape;1992;g8eb3b06fd2_0_28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533951b2e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533951b2e5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1" name="Google Shape;2001;g533951b2e5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0" name="Google Shape;12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8eb3b06fd2_0_4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0" name="Google Shape;2010;g8eb3b06fd2_0_4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g8eb3b06fd2_0_42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6" name="Google Shape;2026;g8eb3b06fd2_0_4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8eb3b06fd2_0_28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2" name="Google Shape;2042;g8eb3b06fd2_0_2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8c52beda6f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8c52beda6f_0_3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0" name="Google Shape;2050;g8c52beda6f_0_3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8eb3b06fd2_0_2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8eb3b06fd2_0_26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g8eb3b06fd2_0_26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8eb3b06fd2_0_2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8eb3b06fd2_0_27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2" name="Google Shape;2072;g8eb3b06fd2_0_27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8eb3b06fd2_0_2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8eb3b06fd2_0_27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2" name="Google Shape;2082;g8eb3b06fd2_0_27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8eb3b06fd2_0_2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8eb3b06fd2_0_27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3" name="Google Shape;2093;g8eb3b06fd2_0_27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8eb3b06fd2_0_2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8eb3b06fd2_0_27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4" name="Google Shape;2104;g8eb3b06fd2_0_27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533951b2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533951b2e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5" name="Google Shape;2115;g533951b2e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8f72e6ec9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9" name="Google Shape;1299;g8f72e6ec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8eb3b06fd2_0_2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8eb3b06fd2_0_27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5" name="Google Shape;2125;g8eb3b06fd2_0_27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eb3b06fd2_0_3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4" name="Google Shape;2134;g8eb3b06fd2_0_35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5" name="Google Shape;2135;g8eb3b06fd2_0_35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8eb3b06fd2_0_2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8eb3b06fd2_0_27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3" name="Google Shape;2143;g8eb3b06fd2_0_27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8eb3b06fd2_0_2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8eb3b06fd2_0_28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1" name="Google Shape;2151;g8eb3b06fd2_0_28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8eb3b06fd2_0_42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8" name="Google Shape;2158;g8eb3b06fd2_0_4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eb3b06fd2_0_42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4" name="Google Shape;2174;g8eb3b06fd2_0_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8eb3b06fd2_0_28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0" name="Google Shape;2190;g8eb3b06fd2_0_2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8c52beda6f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8c52beda6f_0_3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7" name="Google Shape;2197;g8c52beda6f_0_3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9631b7fe42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0" name="Google Shape;2220;g9631b7fe4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8eb3b06fd2_0_29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8" name="Google Shape;2228;g8eb3b06fd2_0_2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chart" Target="../charts/chart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3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34"/>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34"/>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 name="Google Shape;20;p34"/>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08"/>
        <p:cNvGrpSpPr/>
        <p:nvPr/>
      </p:nvGrpSpPr>
      <p:grpSpPr>
        <a:xfrm>
          <a:off x="0" y="0"/>
          <a:ext cx="0" cy="0"/>
          <a:chOff x="0" y="0"/>
          <a:chExt cx="0" cy="0"/>
        </a:xfrm>
      </p:grpSpPr>
      <p:sp>
        <p:nvSpPr>
          <p:cNvPr id="109" name="Google Shape;109;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10" name="Google Shape;110;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1" name="Google Shape;111;p45"/>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12" name="Google Shape;112;p45"/>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 name="Google Shape;113;p45"/>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 name="Google Shape;114;p45"/>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 name="Google Shape;115;p45"/>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45"/>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 name="Google Shape;117;p45"/>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8" name="Google Shape;118;p45"/>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9" name="Google Shape;119;p45"/>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 name="Google Shape;120;p45"/>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Google Shape;121;p45"/>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2" name="Google Shape;122;p45"/>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45"/>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45"/>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5" name="Google Shape;125;p45"/>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6" name="Google Shape;126;p45"/>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7" name="Google Shape;127;p45"/>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8" name="Google Shape;128;p45"/>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9" name="Google Shape;129;p45"/>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0" name="Google Shape;130;p45"/>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1" name="Google Shape;131;p45"/>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32" name="Google Shape;132;p45"/>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33" name="Google Shape;133;p4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34" name="Google Shape;134;p4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35" name="Google Shape;135;p4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36"/>
        <p:cNvGrpSpPr/>
        <p:nvPr/>
      </p:nvGrpSpPr>
      <p:grpSpPr>
        <a:xfrm>
          <a:off x="0" y="0"/>
          <a:ext cx="0" cy="0"/>
          <a:chOff x="0" y="0"/>
          <a:chExt cx="0" cy="0"/>
        </a:xfrm>
      </p:grpSpPr>
      <p:sp>
        <p:nvSpPr>
          <p:cNvPr id="137" name="Google Shape;137;p4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38" name="Google Shape;138;p4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39" name="Google Shape;139;p4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0" name="Google Shape;140;p4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1" name="Google Shape;141;p4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42"/>
        <p:cNvGrpSpPr/>
        <p:nvPr/>
      </p:nvGrpSpPr>
      <p:grpSpPr>
        <a:xfrm>
          <a:off x="0" y="0"/>
          <a:ext cx="0" cy="0"/>
          <a:chOff x="0" y="0"/>
          <a:chExt cx="0" cy="0"/>
        </a:xfrm>
      </p:grpSpPr>
      <p:sp>
        <p:nvSpPr>
          <p:cNvPr id="143" name="Google Shape;143;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44" name="Google Shape;144;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45" name="Google Shape;145;p4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46" name="Google Shape;146;p47"/>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47" name="Google Shape;147;p47"/>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48" name="Google Shape;148;p47"/>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9" name="Google Shape;149;p47"/>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0" name="Google Shape;150;p47"/>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1" name="Google Shape;151;p47"/>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2" name="Google Shape;152;p47"/>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3" name="Google Shape;153;p47"/>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47"/>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47"/>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6" name="Google Shape;156;p4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57" name="Google Shape;157;p47"/>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58" name="Google Shape;158;p47"/>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59" name="Google Shape;159;p4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60" name="Google Shape;160;p4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1" name="Google Shape;161;p4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162"/>
        <p:cNvGrpSpPr/>
        <p:nvPr/>
      </p:nvGrpSpPr>
      <p:grpSpPr>
        <a:xfrm>
          <a:off x="0" y="0"/>
          <a:ext cx="0" cy="0"/>
          <a:chOff x="0" y="0"/>
          <a:chExt cx="0" cy="0"/>
        </a:xfrm>
      </p:grpSpPr>
      <p:sp>
        <p:nvSpPr>
          <p:cNvPr id="163" name="Google Shape;163;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64" name="Google Shape;164;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5" name="Google Shape;165;p48"/>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166" name="Google Shape;166;p48"/>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167" name="Google Shape;167;p48"/>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168" name="Google Shape;168;p48"/>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48"/>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48"/>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48"/>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72" name="Google Shape;172;p48"/>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173" name="Google Shape;173;p48"/>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174" name="Google Shape;174;p48"/>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175" name="Google Shape;175;p4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76" name="Google Shape;176;p4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7" name="Google Shape;177;p48"/>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178"/>
        <p:cNvGrpSpPr/>
        <p:nvPr/>
      </p:nvGrpSpPr>
      <p:grpSpPr>
        <a:xfrm>
          <a:off x="0" y="0"/>
          <a:ext cx="0" cy="0"/>
          <a:chOff x="0" y="0"/>
          <a:chExt cx="0" cy="0"/>
        </a:xfrm>
      </p:grpSpPr>
      <p:sp>
        <p:nvSpPr>
          <p:cNvPr id="179" name="Google Shape;179;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80" name="Google Shape;180;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81" name="Google Shape;181;p49"/>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182" name="Google Shape;182;p49"/>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183" name="Google Shape;183;p49"/>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4" name="Google Shape;184;p49"/>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5" name="Google Shape;185;p49"/>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6" name="Google Shape;186;p49"/>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7" name="Google Shape;187;p49"/>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8" name="Google Shape;188;p49"/>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9" name="Google Shape;189;p49"/>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0" name="Google Shape;190;p49"/>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1" name="Google Shape;191;p49"/>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2" name="Google Shape;192;p49"/>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3" name="Google Shape;193;p49"/>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4" name="Google Shape;194;p49"/>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5" name="Google Shape;195;p49"/>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6" name="Google Shape;196;p49"/>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7" name="Google Shape;197;p49"/>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49"/>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49"/>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01" name="Google Shape;201;p49"/>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02" name="Google Shape;202;p49"/>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03" name="Google Shape;203;p4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04" name="Google Shape;204;p4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5" name="Google Shape;205;p49"/>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06"/>
        <p:cNvGrpSpPr/>
        <p:nvPr/>
      </p:nvGrpSpPr>
      <p:grpSpPr>
        <a:xfrm>
          <a:off x="0" y="0"/>
          <a:ext cx="0" cy="0"/>
          <a:chOff x="0" y="0"/>
          <a:chExt cx="0" cy="0"/>
        </a:xfrm>
      </p:grpSpPr>
      <p:sp>
        <p:nvSpPr>
          <p:cNvPr id="207" name="Google Shape;207;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08" name="Google Shape;208;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09" name="Google Shape;209;p50"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10" name="Google Shape;210;p50"/>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1" name="Google Shape;211;p50"/>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2" name="Google Shape;212;p50"/>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3" name="Google Shape;213;p50"/>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4" name="Google Shape;214;p50"/>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5" name="Google Shape;215;p50"/>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6" name="Google Shape;216;p50"/>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7" name="Google Shape;217;p50"/>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50"/>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50"/>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5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221" name="Google Shape;221;p50"/>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22"/>
        <p:cNvGrpSpPr/>
        <p:nvPr/>
      </p:nvGrpSpPr>
      <p:grpSpPr>
        <a:xfrm>
          <a:off x="0" y="0"/>
          <a:ext cx="0" cy="0"/>
          <a:chOff x="0" y="0"/>
          <a:chExt cx="0" cy="0"/>
        </a:xfrm>
      </p:grpSpPr>
      <p:sp>
        <p:nvSpPr>
          <p:cNvPr id="223" name="Google Shape;223;p5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24" name="Google Shape;224;p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25" name="Google Shape;225;p51"/>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6" name="Google Shape;226;p51"/>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7" name="Google Shape;227;p51"/>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51"/>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9" name="Google Shape;229;p51"/>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0" name="Google Shape;230;p51"/>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1" name="Google Shape;231;p51"/>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2" name="Google Shape;232;p51"/>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51"/>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51"/>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51"/>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51"/>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51"/>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51"/>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51"/>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51"/>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51"/>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51"/>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51"/>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51"/>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51"/>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51"/>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51"/>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51"/>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49" name="Google Shape;249;p51"/>
          <p:cNvGrpSpPr/>
          <p:nvPr/>
        </p:nvGrpSpPr>
        <p:grpSpPr>
          <a:xfrm>
            <a:off x="3064089" y="1322496"/>
            <a:ext cx="3130304" cy="3130304"/>
            <a:chOff x="1725851" y="197234"/>
            <a:chExt cx="4799362" cy="4799363"/>
          </a:xfrm>
        </p:grpSpPr>
        <p:sp>
          <p:nvSpPr>
            <p:cNvPr id="250" name="Google Shape;250;p51"/>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1" name="Google Shape;251;p51"/>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2" name="Google Shape;252;p51"/>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3" name="Google Shape;253;p51"/>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54" name="Google Shape;254;p51"/>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5" name="Google Shape;255;p51"/>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6" name="Google Shape;256;p51"/>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7" name="Google Shape;257;p51"/>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8" name="Google Shape;258;p51"/>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b="0" i="0" u="none" strike="noStrike" cap="none">
                <a:solidFill>
                  <a:srgbClr val="4C4C4C"/>
                </a:solidFill>
                <a:latin typeface="Roboto"/>
                <a:ea typeface="Roboto"/>
                <a:cs typeface="Roboto"/>
                <a:sym typeface="Roboto"/>
              </a:endParaRPr>
            </a:p>
          </p:txBody>
        </p:sp>
        <p:sp>
          <p:nvSpPr>
            <p:cNvPr id="259" name="Google Shape;259;p51"/>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0" name="Google Shape;260;p51"/>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1" name="Google Shape;261;p51"/>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2" name="Google Shape;262;p51"/>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3" name="Google Shape;263;p51"/>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64" name="Google Shape;264;p51"/>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65" name="Google Shape;265;p51"/>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66" name="Google Shape;266;p51"/>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pic>
        <p:nvPicPr>
          <p:cNvPr id="267" name="Google Shape;267;p51"/>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268" name="Google Shape;268;p51"/>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269" name="Google Shape;269;p51"/>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270" name="Google Shape;270;p51"/>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271" name="Google Shape;271;p51"/>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272" name="Google Shape;272;p51"/>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273" name="Google Shape;273;p51"/>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274" name="Google Shape;274;p51"/>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275" name="Google Shape;275;p51"/>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5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77" name="Google Shape;277;p5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8" name="Google Shape;278;p51"/>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279"/>
        <p:cNvGrpSpPr/>
        <p:nvPr/>
      </p:nvGrpSpPr>
      <p:grpSpPr>
        <a:xfrm>
          <a:off x="0" y="0"/>
          <a:ext cx="0" cy="0"/>
          <a:chOff x="0" y="0"/>
          <a:chExt cx="0" cy="0"/>
        </a:xfrm>
      </p:grpSpPr>
      <p:sp>
        <p:nvSpPr>
          <p:cNvPr id="280" name="Google Shape;280;p5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81" name="Google Shape;281;p5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82" name="Google Shape;282;p52"/>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52"/>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5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85" name="Google Shape;285;p5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6" name="Google Shape;286;p5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287"/>
        <p:cNvGrpSpPr/>
        <p:nvPr/>
      </p:nvGrpSpPr>
      <p:grpSpPr>
        <a:xfrm>
          <a:off x="0" y="0"/>
          <a:ext cx="0" cy="0"/>
          <a:chOff x="0" y="0"/>
          <a:chExt cx="0" cy="0"/>
        </a:xfrm>
      </p:grpSpPr>
      <p:sp>
        <p:nvSpPr>
          <p:cNvPr id="288" name="Google Shape;288;p3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89" name="Google Shape;289;p39"/>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39"/>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93" name="Google Shape;293;p39"/>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294" name="Google Shape;294;p3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95"/>
        <p:cNvGrpSpPr/>
        <p:nvPr/>
      </p:nvGrpSpPr>
      <p:grpSpPr>
        <a:xfrm>
          <a:off x="0" y="0"/>
          <a:ext cx="0" cy="0"/>
          <a:chOff x="0" y="0"/>
          <a:chExt cx="0" cy="0"/>
        </a:xfrm>
      </p:grpSpPr>
      <p:sp>
        <p:nvSpPr>
          <p:cNvPr id="296" name="Google Shape;296;p4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7" name="Google Shape;297;p40"/>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40"/>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9" name="Google Shape;299;p40"/>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0" name="Google Shape;300;p40"/>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1" name="Google Shape;301;p40"/>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2" name="Google Shape;302;p40"/>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3" name="Google Shape;303;p40"/>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4" name="Google Shape;304;p40"/>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05" name="Google Shape;305;p40"/>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306" name="Google Shape;306;p40"/>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07" name="Google Shape;307;p40"/>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308" name="Google Shape;308;p40"/>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309" name="Google Shape;309;p40"/>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310" name="Google Shape;310;p40"/>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1" name="Google Shape;311;p40"/>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2" name="Google Shape;312;p40"/>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3" name="Google Shape;313;p40"/>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4" name="Google Shape;314;p40"/>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5" name="Google Shape;315;p40"/>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6" name="Google Shape;316;p40"/>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7" name="Google Shape;317;p40"/>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8" name="Google Shape;318;p40"/>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40"/>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0" name="Google Shape;320;p40"/>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21" name="Google Shape;321;p40"/>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322" name="Google Shape;322;p4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3" name="Google Shape;323;p40"/>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4" name="Google Shape;324;p40"/>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5" name="Google Shape;325;p40"/>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6" name="Google Shape;326;p40"/>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7" name="Google Shape;327;p40"/>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8" name="Google Shape;328;p40"/>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9" name="Google Shape;329;p40"/>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30" name="Google Shape;330;p40"/>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331" name="Google Shape;331;p40"/>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32" name="Google Shape;332;p40"/>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333" name="Google Shape;333;p40"/>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334" name="Google Shape;334;p40"/>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335" name="Google Shape;335;p4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5"/>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4" name="Google Shape;24;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5"/>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5"/>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5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5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5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5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5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pic>
        <p:nvPicPr>
          <p:cNvPr id="342" name="Google Shape;342;p5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5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5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6" name="Google Shape;346;p5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7" name="Google Shape;347;p54"/>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54"/>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54"/>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54"/>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54"/>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54"/>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54"/>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54"/>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54"/>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54"/>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5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5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5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5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2" name="Google Shape;362;p55"/>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55"/>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4" name="Google Shape;364;p55"/>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55"/>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55"/>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55"/>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55"/>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5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5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5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72" name="Google Shape;372;p55"/>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73" name="Google Shape;373;p5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56"/>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56"/>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56"/>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56"/>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56"/>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56"/>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56"/>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56"/>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56"/>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56"/>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56"/>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56"/>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56"/>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56"/>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56"/>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5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5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56"/>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56"/>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56"/>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56"/>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56"/>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56"/>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56"/>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56"/>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56"/>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56"/>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5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3" name="Google Shape;403;p5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4" name="Google Shape;404;p56"/>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57"/>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7" name="Google Shape;407;p57"/>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08" name="Google Shape;408;p57"/>
          <p:cNvGrpSpPr/>
          <p:nvPr/>
        </p:nvGrpSpPr>
        <p:grpSpPr>
          <a:xfrm>
            <a:off x="994787" y="3020755"/>
            <a:ext cx="775019" cy="174751"/>
            <a:chOff x="1326382" y="4041646"/>
            <a:chExt cx="2597497" cy="653143"/>
          </a:xfrm>
        </p:grpSpPr>
        <p:sp>
          <p:nvSpPr>
            <p:cNvPr id="409" name="Google Shape;409;p57"/>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0" name="Google Shape;410;p57"/>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1" name="Google Shape;411;p57"/>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2" name="Google Shape;412;p57"/>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3" name="Google Shape;413;p57"/>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14" name="Google Shape;414;p57"/>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57"/>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57"/>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57"/>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57"/>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57"/>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57"/>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1" name="Google Shape;421;p57"/>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22" name="Google Shape;422;p57"/>
          <p:cNvGrpSpPr/>
          <p:nvPr/>
        </p:nvGrpSpPr>
        <p:grpSpPr>
          <a:xfrm>
            <a:off x="923664" y="3020755"/>
            <a:ext cx="775019" cy="174751"/>
            <a:chOff x="1326382" y="4041646"/>
            <a:chExt cx="2597497" cy="653143"/>
          </a:xfrm>
        </p:grpSpPr>
        <p:sp>
          <p:nvSpPr>
            <p:cNvPr id="423" name="Google Shape;423;p57"/>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4" name="Google Shape;424;p57"/>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5" name="Google Shape;425;p57"/>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6" name="Google Shape;426;p57"/>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7" name="Google Shape;427;p57"/>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28" name="Google Shape;428;p57"/>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57"/>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57"/>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1" name="Google Shape;431;p57"/>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5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5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58"/>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58"/>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58"/>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58"/>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58"/>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58"/>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58"/>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58"/>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58"/>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58"/>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58"/>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58"/>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58"/>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58"/>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58"/>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58"/>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58"/>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58"/>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58"/>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58"/>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58"/>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58"/>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5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58" name="Google Shape;458;p5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9" name="Google Shape;459;p5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5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5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5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64" name="Google Shape;464;p5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65" name="Google Shape;465;p59"/>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6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6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6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70" name="Google Shape;470;p6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1" name="Google Shape;471;p6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472" name="Google Shape;472;p60"/>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60"/>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60"/>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60"/>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60"/>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60"/>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60"/>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60"/>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6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81" name="Google Shape;481;p6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2" name="Google Shape;482;p6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483" name="Google Shape;483;p6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84" name="Google Shape;484;p6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85" name="Google Shape;485;p60"/>
          <p:cNvPicPr preferRelativeResize="0"/>
          <p:nvPr/>
        </p:nvPicPr>
        <p:blipFill rotWithShape="1">
          <a:blip r:embed="rId6">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graphicFrame>
        <p:nvGraphicFramePr>
          <p:cNvPr id="489" name="Google Shape;489;p6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90" name="Google Shape;490;p6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1" name="Google Shape;491;p6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492" name="Google Shape;492;p61"/>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61"/>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61"/>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61"/>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496" name="Google Shape;496;p6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97" name="Google Shape;497;p6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98" name="Google Shape;498;p6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499" name="Google Shape;499;p6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00" name="Google Shape;500;p6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01" name="Google Shape;501;p61"/>
          <p:cNvPicPr preferRelativeResize="0"/>
          <p:nvPr/>
        </p:nvPicPr>
        <p:blipFill rotWithShape="1">
          <a:blip r:embed="rId8">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6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6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graphicFrame>
        <p:nvGraphicFramePr>
          <p:cNvPr id="505" name="Google Shape;505;p6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506" name="Google Shape;506;p6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62"/>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62"/>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62"/>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62"/>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62"/>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62"/>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62"/>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62"/>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62"/>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62"/>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62"/>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62"/>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62"/>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62"/>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62"/>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62"/>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62"/>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62"/>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525" name="Google Shape;525;p6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526" name="Google Shape;526;p6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6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28" name="Google Shape;528;p6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9" name="Google Shape;529;p62"/>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36"/>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36"/>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36"/>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36"/>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 name="Google Shape;37;p3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63"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63"/>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63"/>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63"/>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63"/>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63"/>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63"/>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63"/>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63"/>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63"/>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63"/>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6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545" name="Google Shape;545;p6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6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8" name="Google Shape;548;p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64"/>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64"/>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64"/>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64"/>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64"/>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64"/>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64"/>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64"/>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64"/>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64"/>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64"/>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64"/>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64"/>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64"/>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64"/>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64"/>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64"/>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64"/>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64"/>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64"/>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64"/>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64"/>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64"/>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64"/>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64"/>
          <p:cNvGrpSpPr/>
          <p:nvPr/>
        </p:nvGrpSpPr>
        <p:grpSpPr>
          <a:xfrm>
            <a:off x="3064089" y="1322496"/>
            <a:ext cx="3130304" cy="3130304"/>
            <a:chOff x="1725851" y="197234"/>
            <a:chExt cx="4799362" cy="4799363"/>
          </a:xfrm>
        </p:grpSpPr>
        <p:sp>
          <p:nvSpPr>
            <p:cNvPr id="574" name="Google Shape;574;p64"/>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4"/>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4"/>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4"/>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64"/>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4"/>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4"/>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4"/>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4"/>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4C4C4C"/>
                </a:solidFill>
                <a:latin typeface="Roboto"/>
                <a:ea typeface="Roboto"/>
                <a:cs typeface="Roboto"/>
                <a:sym typeface="Roboto"/>
              </a:endParaRPr>
            </a:p>
          </p:txBody>
        </p:sp>
        <p:sp>
          <p:nvSpPr>
            <p:cNvPr id="583" name="Google Shape;583;p64"/>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4" name="Google Shape;584;p64"/>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5" name="Google Shape;585;p64"/>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6" name="Google Shape;586;p64"/>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7" name="Google Shape;587;p64"/>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8" name="Google Shape;588;p64"/>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9" name="Google Shape;589;p64"/>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90" name="Google Shape;590;p64"/>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grpSp>
      <p:pic>
        <p:nvPicPr>
          <p:cNvPr id="591" name="Google Shape;591;p64"/>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64"/>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64"/>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64"/>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64"/>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64"/>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64"/>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64"/>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64"/>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6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1" name="Google Shape;601;p6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02" name="Google Shape;602;p64"/>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6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5" name="Google Shape;605;p6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65"/>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65"/>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6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9" name="Google Shape;609;p6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10" name="Google Shape;610;p6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16"/>
        <p:cNvGrpSpPr/>
        <p:nvPr/>
      </p:nvGrpSpPr>
      <p:grpSpPr>
        <a:xfrm>
          <a:off x="0" y="0"/>
          <a:ext cx="0" cy="0"/>
          <a:chOff x="0" y="0"/>
          <a:chExt cx="0" cy="0"/>
        </a:xfrm>
      </p:grpSpPr>
      <p:sp>
        <p:nvSpPr>
          <p:cNvPr id="617" name="Google Shape;617;g8cb3422fbc_0_62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8" name="Google Shape;618;g8cb3422fbc_0_623"/>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19" name="Google Shape;619;g8cb3422fbc_0_623"/>
          <p:cNvSpPr txBox="1">
            <a:spLocks noGrp="1"/>
          </p:cNvSpPr>
          <p:nvPr>
            <p:ph type="dt" idx="10"/>
          </p:nvPr>
        </p:nvSpPr>
        <p:spPr>
          <a:xfrm>
            <a:off x="663921" y="4653887"/>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rgbClr val="E72D40"/>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0" name="Google Shape;620;g8cb3422fbc_0_623"/>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21" name="Google Shape;621;g8cb3422fbc_0_623"/>
          <p:cNvSpPr/>
          <p:nvPr/>
        </p:nvSpPr>
        <p:spPr>
          <a:xfrm>
            <a:off x="0" y="0"/>
            <a:ext cx="9144000" cy="4653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22" name="Google Shape;622;g8cb3422fbc_0_623"/>
          <p:cNvPicPr preferRelativeResize="0"/>
          <p:nvPr/>
        </p:nvPicPr>
        <p:blipFill rotWithShape="1">
          <a:blip r:embed="rId2">
            <a:alphaModFix/>
          </a:blip>
          <a:srcRect/>
          <a:stretch/>
        </p:blipFill>
        <p:spPr>
          <a:xfrm>
            <a:off x="663922" y="571887"/>
            <a:ext cx="2057401"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623"/>
        <p:cNvGrpSpPr/>
        <p:nvPr/>
      </p:nvGrpSpPr>
      <p:grpSpPr>
        <a:xfrm>
          <a:off x="0" y="0"/>
          <a:ext cx="0" cy="0"/>
          <a:chOff x="0" y="0"/>
          <a:chExt cx="0" cy="0"/>
        </a:xfrm>
      </p:grpSpPr>
      <p:sp>
        <p:nvSpPr>
          <p:cNvPr id="624" name="Google Shape;624;g8cb3422fbc_0_630"/>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25" name="Google Shape;625;g8cb3422fbc_0_63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26" name="Google Shape;626;g8cb3422fbc_0_63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27" name="Google Shape;627;g8cb3422fbc_0_630"/>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628" name="Google Shape;628;g8cb3422fbc_0_630"/>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629" name="Google Shape;629;g8cb3422fbc_0_630"/>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630" name="Google Shape;630;g8cb3422fbc_0_630"/>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631"/>
        <p:cNvGrpSpPr/>
        <p:nvPr/>
      </p:nvGrpSpPr>
      <p:grpSpPr>
        <a:xfrm>
          <a:off x="0" y="0"/>
          <a:ext cx="0" cy="0"/>
          <a:chOff x="0" y="0"/>
          <a:chExt cx="0" cy="0"/>
        </a:xfrm>
      </p:grpSpPr>
      <p:sp>
        <p:nvSpPr>
          <p:cNvPr id="632" name="Google Shape;632;g8cb3422fbc_0_638"/>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3" name="Google Shape;633;g8cb3422fbc_0_638"/>
          <p:cNvSpPr txBox="1">
            <a:spLocks noGrp="1"/>
          </p:cNvSpPr>
          <p:nvPr>
            <p:ph type="title"/>
          </p:nvPr>
        </p:nvSpPr>
        <p:spPr>
          <a:xfrm>
            <a:off x="630238" y="544498"/>
            <a:ext cx="5990700" cy="56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4" name="Google Shape;634;g8cb3422fbc_0_63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5" name="Google Shape;635;g8cb3422fbc_0_63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6" name="Google Shape;636;g8cb3422fbc_0_63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37" name="Google Shape;637;g8cb3422fbc_0_638"/>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638" name="Google Shape;638;g8cb3422fbc_0_638"/>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39" name="Google Shape;639;g8cb3422fbc_0_63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640"/>
        <p:cNvGrpSpPr/>
        <p:nvPr/>
      </p:nvGrpSpPr>
      <p:grpSpPr>
        <a:xfrm>
          <a:off x="0" y="0"/>
          <a:ext cx="0" cy="0"/>
          <a:chOff x="0" y="0"/>
          <a:chExt cx="0" cy="0"/>
        </a:xfrm>
      </p:grpSpPr>
      <p:sp>
        <p:nvSpPr>
          <p:cNvPr id="641" name="Google Shape;641;g8cb3422fbc_0_64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2" name="Google Shape;642;g8cb3422fbc_0_64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43" name="Google Shape;643;g8cb3422fbc_0_647"/>
          <p:cNvSpPr txBox="1">
            <a:spLocks noGrp="1"/>
          </p:cNvSpPr>
          <p:nvPr>
            <p:ph type="body" idx="1"/>
          </p:nvPr>
        </p:nvSpPr>
        <p:spPr>
          <a:xfrm>
            <a:off x="3303588" y="1816100"/>
            <a:ext cx="5265600" cy="2619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44" name="Google Shape;644;g8cb3422fbc_0_647"/>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45" name="Google Shape;645;g8cb3422fbc_0_64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646" name="Google Shape;646;g8cb3422fbc_0_647"/>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647"/>
        <p:cNvGrpSpPr/>
        <p:nvPr/>
      </p:nvGrpSpPr>
      <p:grpSpPr>
        <a:xfrm>
          <a:off x="0" y="0"/>
          <a:ext cx="0" cy="0"/>
          <a:chOff x="0" y="0"/>
          <a:chExt cx="0" cy="0"/>
        </a:xfrm>
      </p:grpSpPr>
      <p:sp>
        <p:nvSpPr>
          <p:cNvPr id="648" name="Google Shape;648;g8cb3422fbc_0_654"/>
          <p:cNvSpPr/>
          <p:nvPr/>
        </p:nvSpPr>
        <p:spPr>
          <a:xfrm>
            <a:off x="-1" y="600076"/>
            <a:ext cx="9144000" cy="45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49" name="Google Shape;649;g8cb3422fbc_0_654"/>
          <p:cNvSpPr/>
          <p:nvPr/>
        </p:nvSpPr>
        <p:spPr>
          <a:xfrm>
            <a:off x="-3" y="-20049"/>
            <a:ext cx="9144000"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50" name="Google Shape;650;g8cb3422fbc_0_654"/>
          <p:cNvSpPr>
            <a:spLocks noGrp="1"/>
          </p:cNvSpPr>
          <p:nvPr>
            <p:ph type="pic" idx="2"/>
          </p:nvPr>
        </p:nvSpPr>
        <p:spPr>
          <a:xfrm>
            <a:off x="-2" y="-12112"/>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51" name="Google Shape;651;g8cb3422fbc_0_654"/>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52" name="Google Shape;652;g8cb3422fbc_0_65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3" name="Google Shape;653;g8cb3422fbc_0_65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54" name="Google Shape;654;g8cb3422fbc_0_654"/>
          <p:cNvSpPr txBox="1">
            <a:spLocks noGrp="1"/>
          </p:cNvSpPr>
          <p:nvPr>
            <p:ph type="body" idx="1"/>
          </p:nvPr>
        </p:nvSpPr>
        <p:spPr>
          <a:xfrm>
            <a:off x="3213848" y="3489722"/>
            <a:ext cx="5355000" cy="8370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655" name="Google Shape;655;g8cb3422fbc_0_654"/>
          <p:cNvPicPr preferRelativeResize="0"/>
          <p:nvPr/>
        </p:nvPicPr>
        <p:blipFill rotWithShape="1">
          <a:blip r:embed="rId3">
            <a:alphaModFix/>
          </a:blip>
          <a:srcRect/>
          <a:stretch/>
        </p:blipFill>
        <p:spPr>
          <a:xfrm>
            <a:off x="3213847" y="2234762"/>
            <a:ext cx="5373513" cy="1110800"/>
          </a:xfrm>
          <a:prstGeom prst="rect">
            <a:avLst/>
          </a:prstGeom>
          <a:noFill/>
          <a:ln>
            <a:noFill/>
          </a:ln>
        </p:spPr>
      </p:pic>
      <p:sp>
        <p:nvSpPr>
          <p:cNvPr id="656" name="Google Shape;656;g8cb3422fbc_0_654"/>
          <p:cNvSpPr txBox="1"/>
          <p:nvPr/>
        </p:nvSpPr>
        <p:spPr>
          <a:xfrm>
            <a:off x="642167" y="610235"/>
            <a:ext cx="5493300" cy="864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657" name="Google Shape;657;g8cb3422fbc_0_654"/>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658"/>
        <p:cNvGrpSpPr/>
        <p:nvPr/>
      </p:nvGrpSpPr>
      <p:grpSpPr>
        <a:xfrm>
          <a:off x="0" y="0"/>
          <a:ext cx="0" cy="0"/>
          <a:chOff x="0" y="0"/>
          <a:chExt cx="0" cy="0"/>
        </a:xfrm>
      </p:grpSpPr>
      <p:sp>
        <p:nvSpPr>
          <p:cNvPr id="659" name="Google Shape;659;g8cb3422fbc_0_665"/>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0" name="Google Shape;660;g8cb3422fbc_0_665"/>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61" name="Google Shape;661;g8cb3422fbc_0_665"/>
          <p:cNvSpPr txBox="1">
            <a:spLocks noGrp="1"/>
          </p:cNvSpPr>
          <p:nvPr>
            <p:ph type="dt" idx="10"/>
          </p:nvPr>
        </p:nvSpPr>
        <p:spPr>
          <a:xfrm>
            <a:off x="663921" y="4653887"/>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E72D40"/>
              </a:buClr>
              <a:buSzPts val="1400"/>
              <a:buFont typeface="Proxima Nova"/>
              <a:buNone/>
              <a:defRPr>
                <a:solidFill>
                  <a:srgbClr val="E72D40"/>
                </a:solidFill>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62" name="Google Shape;662;g8cb3422fbc_0_665"/>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63" name="Google Shape;663;g8cb3422fbc_0_665"/>
          <p:cNvSpPr/>
          <p:nvPr/>
        </p:nvSpPr>
        <p:spPr>
          <a:xfrm>
            <a:off x="0" y="0"/>
            <a:ext cx="9144000" cy="4653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664" name="Google Shape;664;g8cb3422fbc_0_665"/>
          <p:cNvPicPr preferRelativeResize="0"/>
          <p:nvPr/>
        </p:nvPicPr>
        <p:blipFill rotWithShape="1">
          <a:blip r:embed="rId2">
            <a:alphaModFix/>
          </a:blip>
          <a:srcRect/>
          <a:stretch/>
        </p:blipFill>
        <p:spPr>
          <a:xfrm>
            <a:off x="663922" y="571887"/>
            <a:ext cx="2057401"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665"/>
        <p:cNvGrpSpPr/>
        <p:nvPr/>
      </p:nvGrpSpPr>
      <p:grpSpPr>
        <a:xfrm>
          <a:off x="0" y="0"/>
          <a:ext cx="0" cy="0"/>
          <a:chOff x="0" y="0"/>
          <a:chExt cx="0" cy="0"/>
        </a:xfrm>
      </p:grpSpPr>
      <p:sp>
        <p:nvSpPr>
          <p:cNvPr id="666" name="Google Shape;666;g8cb3422fbc_0_67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67" name="Google Shape;667;g8cb3422fbc_0_67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68" name="Google Shape;668;g8cb3422fbc_0_672"/>
          <p:cNvSpPr txBox="1">
            <a:spLocks noGrp="1"/>
          </p:cNvSpPr>
          <p:nvPr>
            <p:ph type="body" idx="1"/>
          </p:nvPr>
        </p:nvSpPr>
        <p:spPr>
          <a:xfrm>
            <a:off x="3303588" y="1816100"/>
            <a:ext cx="5265600" cy="2619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69" name="Google Shape;669;g8cb3422fbc_0_67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0" name="Google Shape;670;g8cb3422fbc_0_67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671" name="Google Shape;671;g8cb3422fbc_0_67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38"/>
        <p:cNvGrpSpPr/>
        <p:nvPr/>
      </p:nvGrpSpPr>
      <p:grpSpPr>
        <a:xfrm>
          <a:off x="0" y="0"/>
          <a:ext cx="0" cy="0"/>
          <a:chOff x="0" y="0"/>
          <a:chExt cx="0" cy="0"/>
        </a:xfrm>
      </p:grpSpPr>
      <p:sp>
        <p:nvSpPr>
          <p:cNvPr id="39" name="Google Shape;39;p37"/>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 name="Google Shape;40;p37"/>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 name="Google Shape;41;p37"/>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37"/>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5" name="Google Shape;45;p37"/>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6" name="Google Shape;46;p37"/>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47" name="Google Shape;47;p37"/>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48" name="Google Shape;48;p37"/>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672"/>
        <p:cNvGrpSpPr/>
        <p:nvPr/>
      </p:nvGrpSpPr>
      <p:grpSpPr>
        <a:xfrm>
          <a:off x="0" y="0"/>
          <a:ext cx="0" cy="0"/>
          <a:chOff x="0" y="0"/>
          <a:chExt cx="0" cy="0"/>
        </a:xfrm>
      </p:grpSpPr>
      <p:sp>
        <p:nvSpPr>
          <p:cNvPr id="673" name="Google Shape;673;g8cb3422fbc_0_679"/>
          <p:cNvSpPr/>
          <p:nvPr/>
        </p:nvSpPr>
        <p:spPr>
          <a:xfrm>
            <a:off x="-1" y="600076"/>
            <a:ext cx="9144000" cy="45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4" name="Google Shape;674;g8cb3422fbc_0_679"/>
          <p:cNvSpPr/>
          <p:nvPr/>
        </p:nvSpPr>
        <p:spPr>
          <a:xfrm>
            <a:off x="-3" y="-20049"/>
            <a:ext cx="9144000"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5" name="Google Shape;675;g8cb3422fbc_0_679"/>
          <p:cNvSpPr>
            <a:spLocks noGrp="1"/>
          </p:cNvSpPr>
          <p:nvPr>
            <p:ph type="pic" idx="2"/>
          </p:nvPr>
        </p:nvSpPr>
        <p:spPr>
          <a:xfrm>
            <a:off x="-2" y="-12112"/>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6" name="Google Shape;676;g8cb3422fbc_0_679"/>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7" name="Google Shape;677;g8cb3422fbc_0_67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78" name="Google Shape;678;g8cb3422fbc_0_67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79" name="Google Shape;679;g8cb3422fbc_0_679"/>
          <p:cNvSpPr txBox="1">
            <a:spLocks noGrp="1"/>
          </p:cNvSpPr>
          <p:nvPr>
            <p:ph type="body" idx="1"/>
          </p:nvPr>
        </p:nvSpPr>
        <p:spPr>
          <a:xfrm>
            <a:off x="3213848" y="3489722"/>
            <a:ext cx="5355000" cy="8370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680" name="Google Shape;680;g8cb3422fbc_0_679"/>
          <p:cNvPicPr preferRelativeResize="0"/>
          <p:nvPr/>
        </p:nvPicPr>
        <p:blipFill rotWithShape="1">
          <a:blip r:embed="rId3">
            <a:alphaModFix/>
          </a:blip>
          <a:srcRect/>
          <a:stretch/>
        </p:blipFill>
        <p:spPr>
          <a:xfrm>
            <a:off x="3213847" y="2234762"/>
            <a:ext cx="5373513" cy="1110800"/>
          </a:xfrm>
          <a:prstGeom prst="rect">
            <a:avLst/>
          </a:prstGeom>
          <a:noFill/>
          <a:ln>
            <a:noFill/>
          </a:ln>
        </p:spPr>
      </p:pic>
      <p:sp>
        <p:nvSpPr>
          <p:cNvPr id="681" name="Google Shape;681;g8cb3422fbc_0_679"/>
          <p:cNvSpPr txBox="1"/>
          <p:nvPr/>
        </p:nvSpPr>
        <p:spPr>
          <a:xfrm>
            <a:off x="642167" y="610235"/>
            <a:ext cx="5493300" cy="864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682" name="Google Shape;682;g8cb3422fbc_0_679"/>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683"/>
        <p:cNvGrpSpPr/>
        <p:nvPr/>
      </p:nvGrpSpPr>
      <p:grpSpPr>
        <a:xfrm>
          <a:off x="0" y="0"/>
          <a:ext cx="0" cy="0"/>
          <a:chOff x="0" y="0"/>
          <a:chExt cx="0" cy="0"/>
        </a:xfrm>
      </p:grpSpPr>
      <p:sp>
        <p:nvSpPr>
          <p:cNvPr id="684" name="Google Shape;684;g8cb3422fbc_0_690"/>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5" name="Google Shape;685;g8cb3422fbc_0_690"/>
          <p:cNvSpPr/>
          <p:nvPr/>
        </p:nvSpPr>
        <p:spPr>
          <a:xfrm>
            <a:off x="629841" y="2556933"/>
            <a:ext cx="7891800" cy="826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686" name="Google Shape;686;g8cb3422fbc_0_690"/>
          <p:cNvGrpSpPr/>
          <p:nvPr/>
        </p:nvGrpSpPr>
        <p:grpSpPr>
          <a:xfrm>
            <a:off x="994825" y="3020941"/>
            <a:ext cx="775092" cy="174782"/>
            <a:chOff x="1326382" y="4041646"/>
            <a:chExt cx="2597494" cy="653145"/>
          </a:xfrm>
        </p:grpSpPr>
        <p:sp>
          <p:nvSpPr>
            <p:cNvPr id="687" name="Google Shape;687;g8cb3422fbc_0_690"/>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8" name="Google Shape;688;g8cb3422fbc_0_690"/>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9" name="Google Shape;689;g8cb3422fbc_0_690"/>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90" name="Google Shape;690;g8cb3422fbc_0_690"/>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91" name="Google Shape;691;g8cb3422fbc_0_690"/>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692" name="Google Shape;692;g8cb3422fbc_0_690"/>
          <p:cNvSpPr txBox="1">
            <a:spLocks noGrp="1"/>
          </p:cNvSpPr>
          <p:nvPr>
            <p:ph type="body" idx="1"/>
          </p:nvPr>
        </p:nvSpPr>
        <p:spPr>
          <a:xfrm>
            <a:off x="1029406"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3" name="Google Shape;693;g8cb3422fbc_0_690"/>
          <p:cNvSpPr txBox="1">
            <a:spLocks noGrp="1"/>
          </p:cNvSpPr>
          <p:nvPr>
            <p:ph type="body" idx="2"/>
          </p:nvPr>
        </p:nvSpPr>
        <p:spPr>
          <a:xfrm>
            <a:off x="1921844"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4" name="Google Shape;694;g8cb3422fbc_0_690"/>
          <p:cNvSpPr txBox="1">
            <a:spLocks noGrp="1"/>
          </p:cNvSpPr>
          <p:nvPr>
            <p:ph type="body" idx="3"/>
          </p:nvPr>
        </p:nvSpPr>
        <p:spPr>
          <a:xfrm>
            <a:off x="2868429" y="3714682"/>
            <a:ext cx="2471700" cy="131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5" name="Google Shape;695;g8cb3422fbc_0_690"/>
          <p:cNvSpPr txBox="1">
            <a:spLocks noGrp="1"/>
          </p:cNvSpPr>
          <p:nvPr>
            <p:ph type="dt" idx="10"/>
          </p:nvPr>
        </p:nvSpPr>
        <p:spPr>
          <a:xfrm>
            <a:off x="636742"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96" name="Google Shape;696;g8cb3422fbc_0_690"/>
          <p:cNvSpPr txBox="1">
            <a:spLocks noGrp="1"/>
          </p:cNvSpPr>
          <p:nvPr>
            <p:ph type="sldNum" idx="12"/>
          </p:nvPr>
        </p:nvSpPr>
        <p:spPr>
          <a:xfrm>
            <a:off x="6466042"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97" name="Google Shape;697;g8cb3422fbc_0_690"/>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698" name="Google Shape;698;g8cb3422fbc_0_690"/>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99" name="Google Shape;699;g8cb3422fbc_0_690"/>
          <p:cNvSpPr/>
          <p:nvPr/>
        </p:nvSpPr>
        <p:spPr>
          <a:xfrm>
            <a:off x="629841" y="2535239"/>
            <a:ext cx="7939200" cy="848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700" name="Google Shape;700;g8cb3422fbc_0_690"/>
          <p:cNvGrpSpPr/>
          <p:nvPr/>
        </p:nvGrpSpPr>
        <p:grpSpPr>
          <a:xfrm>
            <a:off x="923702" y="3020941"/>
            <a:ext cx="775092" cy="174782"/>
            <a:chOff x="1326382" y="4041646"/>
            <a:chExt cx="2597494" cy="653145"/>
          </a:xfrm>
        </p:grpSpPr>
        <p:sp>
          <p:nvSpPr>
            <p:cNvPr id="701" name="Google Shape;701;g8cb3422fbc_0_690"/>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2" name="Google Shape;702;g8cb3422fbc_0_690"/>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3" name="Google Shape;703;g8cb3422fbc_0_690"/>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4" name="Google Shape;704;g8cb3422fbc_0_690"/>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5" name="Google Shape;705;g8cb3422fbc_0_690"/>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706" name="Google Shape;706;g8cb3422fbc_0_690"/>
          <p:cNvSpPr txBox="1">
            <a:spLocks noGrp="1"/>
          </p:cNvSpPr>
          <p:nvPr>
            <p:ph type="body" idx="4"/>
          </p:nvPr>
        </p:nvSpPr>
        <p:spPr>
          <a:xfrm>
            <a:off x="958283"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7" name="Google Shape;707;g8cb3422fbc_0_690"/>
          <p:cNvSpPr txBox="1">
            <a:spLocks noGrp="1"/>
          </p:cNvSpPr>
          <p:nvPr>
            <p:ph type="body" idx="5"/>
          </p:nvPr>
        </p:nvSpPr>
        <p:spPr>
          <a:xfrm>
            <a:off x="1850721"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8" name="Google Shape;708;g8cb3422fbc_0_690"/>
          <p:cNvSpPr txBox="1">
            <a:spLocks noGrp="1"/>
          </p:cNvSpPr>
          <p:nvPr>
            <p:ph type="title"/>
          </p:nvPr>
        </p:nvSpPr>
        <p:spPr>
          <a:xfrm>
            <a:off x="630238" y="600075"/>
            <a:ext cx="6246900" cy="444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09" name="Google Shape;709;g8cb3422fbc_0_690"/>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710"/>
        <p:cNvGrpSpPr/>
        <p:nvPr/>
      </p:nvGrpSpPr>
      <p:grpSpPr>
        <a:xfrm>
          <a:off x="0" y="0"/>
          <a:ext cx="0" cy="0"/>
          <a:chOff x="0" y="0"/>
          <a:chExt cx="0" cy="0"/>
        </a:xfrm>
      </p:grpSpPr>
      <p:sp>
        <p:nvSpPr>
          <p:cNvPr id="711" name="Google Shape;711;g8cb3422fbc_0_7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12" name="Google Shape;712;g8cb3422fbc_0_7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713" name="Google Shape;713;g8cb3422fbc_0_717"/>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714" name="Google Shape;714;g8cb3422fbc_0_717"/>
          <p:cNvSpPr txBox="1">
            <a:spLocks noGrp="1"/>
          </p:cNvSpPr>
          <p:nvPr>
            <p:ph type="body" idx="1"/>
          </p:nvPr>
        </p:nvSpPr>
        <p:spPr>
          <a:xfrm>
            <a:off x="991750"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5" name="Google Shape;715;g8cb3422fbc_0_717"/>
          <p:cNvSpPr txBox="1">
            <a:spLocks noGrp="1"/>
          </p:cNvSpPr>
          <p:nvPr>
            <p:ph type="body" idx="2"/>
          </p:nvPr>
        </p:nvSpPr>
        <p:spPr>
          <a:xfrm>
            <a:off x="991750"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6" name="Google Shape;716;g8cb3422fbc_0_717"/>
          <p:cNvSpPr txBox="1">
            <a:spLocks noGrp="1"/>
          </p:cNvSpPr>
          <p:nvPr>
            <p:ph type="body" idx="3"/>
          </p:nvPr>
        </p:nvSpPr>
        <p:spPr>
          <a:xfrm>
            <a:off x="991750"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7" name="Google Shape;717;g8cb3422fbc_0_717"/>
          <p:cNvSpPr txBox="1">
            <a:spLocks noGrp="1"/>
          </p:cNvSpPr>
          <p:nvPr>
            <p:ph type="body" idx="4"/>
          </p:nvPr>
        </p:nvSpPr>
        <p:spPr>
          <a:xfrm>
            <a:off x="244048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8" name="Google Shape;718;g8cb3422fbc_0_717"/>
          <p:cNvSpPr txBox="1">
            <a:spLocks noGrp="1"/>
          </p:cNvSpPr>
          <p:nvPr>
            <p:ph type="body" idx="5"/>
          </p:nvPr>
        </p:nvSpPr>
        <p:spPr>
          <a:xfrm>
            <a:off x="244048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9" name="Google Shape;719;g8cb3422fbc_0_717"/>
          <p:cNvSpPr txBox="1">
            <a:spLocks noGrp="1"/>
          </p:cNvSpPr>
          <p:nvPr>
            <p:ph type="body" idx="6"/>
          </p:nvPr>
        </p:nvSpPr>
        <p:spPr>
          <a:xfrm>
            <a:off x="244048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0" name="Google Shape;720;g8cb3422fbc_0_717"/>
          <p:cNvSpPr txBox="1">
            <a:spLocks noGrp="1"/>
          </p:cNvSpPr>
          <p:nvPr>
            <p:ph type="body" idx="7"/>
          </p:nvPr>
        </p:nvSpPr>
        <p:spPr>
          <a:xfrm>
            <a:off x="389229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1" name="Google Shape;721;g8cb3422fbc_0_717"/>
          <p:cNvSpPr txBox="1">
            <a:spLocks noGrp="1"/>
          </p:cNvSpPr>
          <p:nvPr>
            <p:ph type="body" idx="8"/>
          </p:nvPr>
        </p:nvSpPr>
        <p:spPr>
          <a:xfrm>
            <a:off x="389229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2" name="Google Shape;722;g8cb3422fbc_0_717"/>
          <p:cNvSpPr txBox="1">
            <a:spLocks noGrp="1"/>
          </p:cNvSpPr>
          <p:nvPr>
            <p:ph type="body" idx="9"/>
          </p:nvPr>
        </p:nvSpPr>
        <p:spPr>
          <a:xfrm>
            <a:off x="389229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3" name="Google Shape;723;g8cb3422fbc_0_717"/>
          <p:cNvSpPr txBox="1">
            <a:spLocks noGrp="1"/>
          </p:cNvSpPr>
          <p:nvPr>
            <p:ph type="body" idx="13"/>
          </p:nvPr>
        </p:nvSpPr>
        <p:spPr>
          <a:xfrm>
            <a:off x="5326899"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4" name="Google Shape;724;g8cb3422fbc_0_717"/>
          <p:cNvSpPr txBox="1">
            <a:spLocks noGrp="1"/>
          </p:cNvSpPr>
          <p:nvPr>
            <p:ph type="body" idx="14"/>
          </p:nvPr>
        </p:nvSpPr>
        <p:spPr>
          <a:xfrm>
            <a:off x="5326899"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5" name="Google Shape;725;g8cb3422fbc_0_717"/>
          <p:cNvSpPr txBox="1">
            <a:spLocks noGrp="1"/>
          </p:cNvSpPr>
          <p:nvPr>
            <p:ph type="body" idx="15"/>
          </p:nvPr>
        </p:nvSpPr>
        <p:spPr>
          <a:xfrm>
            <a:off x="5326899"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6" name="Google Shape;726;g8cb3422fbc_0_717"/>
          <p:cNvSpPr txBox="1">
            <a:spLocks noGrp="1"/>
          </p:cNvSpPr>
          <p:nvPr>
            <p:ph type="body" idx="16"/>
          </p:nvPr>
        </p:nvSpPr>
        <p:spPr>
          <a:xfrm>
            <a:off x="6735161"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7" name="Google Shape;727;g8cb3422fbc_0_717"/>
          <p:cNvSpPr txBox="1">
            <a:spLocks noGrp="1"/>
          </p:cNvSpPr>
          <p:nvPr>
            <p:ph type="body" idx="17"/>
          </p:nvPr>
        </p:nvSpPr>
        <p:spPr>
          <a:xfrm>
            <a:off x="6735161"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8" name="Google Shape;728;g8cb3422fbc_0_717"/>
          <p:cNvSpPr txBox="1">
            <a:spLocks noGrp="1"/>
          </p:cNvSpPr>
          <p:nvPr>
            <p:ph type="body" idx="18"/>
          </p:nvPr>
        </p:nvSpPr>
        <p:spPr>
          <a:xfrm>
            <a:off x="6735161"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9" name="Google Shape;729;g8cb3422fbc_0_717"/>
          <p:cNvSpPr txBox="1">
            <a:spLocks noGrp="1"/>
          </p:cNvSpPr>
          <p:nvPr>
            <p:ph type="body" idx="19"/>
          </p:nvPr>
        </p:nvSpPr>
        <p:spPr>
          <a:xfrm>
            <a:off x="904066" y="3531649"/>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0" name="Google Shape;730;g8cb3422fbc_0_717"/>
          <p:cNvSpPr txBox="1">
            <a:spLocks noGrp="1"/>
          </p:cNvSpPr>
          <p:nvPr>
            <p:ph type="body" idx="20"/>
          </p:nvPr>
        </p:nvSpPr>
        <p:spPr>
          <a:xfrm>
            <a:off x="2352802" y="3531649"/>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1" name="Google Shape;731;g8cb3422fbc_0_717"/>
          <p:cNvSpPr txBox="1">
            <a:spLocks noGrp="1"/>
          </p:cNvSpPr>
          <p:nvPr>
            <p:ph type="body" idx="21"/>
          </p:nvPr>
        </p:nvSpPr>
        <p:spPr>
          <a:xfrm>
            <a:off x="3829621" y="3531648"/>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2" name="Google Shape;732;g8cb3422fbc_0_717"/>
          <p:cNvSpPr txBox="1">
            <a:spLocks noGrp="1"/>
          </p:cNvSpPr>
          <p:nvPr>
            <p:ph type="body" idx="22"/>
          </p:nvPr>
        </p:nvSpPr>
        <p:spPr>
          <a:xfrm>
            <a:off x="5306440" y="3531648"/>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3" name="Google Shape;733;g8cb3422fbc_0_717"/>
          <p:cNvSpPr txBox="1">
            <a:spLocks noGrp="1"/>
          </p:cNvSpPr>
          <p:nvPr>
            <p:ph type="body" idx="23"/>
          </p:nvPr>
        </p:nvSpPr>
        <p:spPr>
          <a:xfrm>
            <a:off x="6755176" y="3531647"/>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34" name="Google Shape;734;g8cb3422fbc_0_717"/>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735" name="Google Shape;735;g8cb3422fbc_0_717"/>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36" name="Google Shape;736;g8cb3422fbc_0_71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37" name="Google Shape;737;g8cb3422fbc_0_717"/>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738"/>
        <p:cNvGrpSpPr/>
        <p:nvPr/>
      </p:nvGrpSpPr>
      <p:grpSpPr>
        <a:xfrm>
          <a:off x="0" y="0"/>
          <a:ext cx="0" cy="0"/>
          <a:chOff x="0" y="0"/>
          <a:chExt cx="0" cy="0"/>
        </a:xfrm>
      </p:grpSpPr>
      <p:sp>
        <p:nvSpPr>
          <p:cNvPr id="739" name="Google Shape;739;g8cb3422fbc_0_74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40" name="Google Shape;740;g8cb3422fbc_0_74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41" name="Google Shape;741;g8cb3422fbc_0_745"/>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42" name="Google Shape;742;g8cb3422fbc_0_74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43" name="Google Shape;743;g8cb3422fbc_0_74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744"/>
        <p:cNvGrpSpPr/>
        <p:nvPr/>
      </p:nvGrpSpPr>
      <p:grpSpPr>
        <a:xfrm>
          <a:off x="0" y="0"/>
          <a:ext cx="0" cy="0"/>
          <a:chOff x="0" y="0"/>
          <a:chExt cx="0" cy="0"/>
        </a:xfrm>
      </p:grpSpPr>
      <p:sp>
        <p:nvSpPr>
          <p:cNvPr id="745" name="Google Shape;745;g8cb3422fbc_0_75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46" name="Google Shape;746;g8cb3422fbc_0_75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47" name="Google Shape;747;g8cb3422fbc_0_751"/>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748" name="Google Shape;748;g8cb3422fbc_0_751"/>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749" name="Google Shape;749;g8cb3422fbc_0_751"/>
          <p:cNvPicPr preferRelativeResize="0"/>
          <p:nvPr/>
        </p:nvPicPr>
        <p:blipFill rotWithShape="1">
          <a:blip r:embed="rId3">
            <a:alphaModFix/>
          </a:blip>
          <a:srcRect/>
          <a:stretch/>
        </p:blipFill>
        <p:spPr>
          <a:xfrm>
            <a:off x="6609469" y="3232411"/>
            <a:ext cx="1333751" cy="431988"/>
          </a:xfrm>
          <a:prstGeom prst="rect">
            <a:avLst/>
          </a:prstGeom>
          <a:noFill/>
          <a:ln>
            <a:noFill/>
          </a:ln>
        </p:spPr>
      </p:pic>
      <p:sp>
        <p:nvSpPr>
          <p:cNvPr id="750" name="Google Shape;750;g8cb3422fbc_0_751"/>
          <p:cNvSpPr txBox="1">
            <a:spLocks noGrp="1"/>
          </p:cNvSpPr>
          <p:nvPr>
            <p:ph type="body" idx="1"/>
          </p:nvPr>
        </p:nvSpPr>
        <p:spPr>
          <a:xfrm>
            <a:off x="630238" y="1600199"/>
            <a:ext cx="3182100" cy="300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1" name="Google Shape;751;g8cb3422fbc_0_751"/>
          <p:cNvSpPr txBox="1">
            <a:spLocks noGrp="1"/>
          </p:cNvSpPr>
          <p:nvPr>
            <p:ph type="body" idx="2"/>
          </p:nvPr>
        </p:nvSpPr>
        <p:spPr>
          <a:xfrm>
            <a:off x="5306779" y="3059187"/>
            <a:ext cx="671700" cy="35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2" name="Google Shape;752;g8cb3422fbc_0_751"/>
          <p:cNvSpPr txBox="1">
            <a:spLocks noGrp="1"/>
          </p:cNvSpPr>
          <p:nvPr>
            <p:ph type="body" idx="3"/>
          </p:nvPr>
        </p:nvSpPr>
        <p:spPr>
          <a:xfrm>
            <a:off x="6894111" y="3052728"/>
            <a:ext cx="671700" cy="32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3" name="Google Shape;753;g8cb3422fbc_0_751"/>
          <p:cNvSpPr txBox="1">
            <a:spLocks noGrp="1"/>
          </p:cNvSpPr>
          <p:nvPr>
            <p:ph type="body" idx="4"/>
          </p:nvPr>
        </p:nvSpPr>
        <p:spPr>
          <a:xfrm>
            <a:off x="5306778"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4" name="Google Shape;754;g8cb3422fbc_0_751"/>
          <p:cNvSpPr txBox="1">
            <a:spLocks noGrp="1"/>
          </p:cNvSpPr>
          <p:nvPr>
            <p:ph type="body" idx="5"/>
          </p:nvPr>
        </p:nvSpPr>
        <p:spPr>
          <a:xfrm>
            <a:off x="5299344"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5" name="Google Shape;755;g8cb3422fbc_0_751"/>
          <p:cNvSpPr txBox="1">
            <a:spLocks noGrp="1"/>
          </p:cNvSpPr>
          <p:nvPr>
            <p:ph type="body" idx="6"/>
          </p:nvPr>
        </p:nvSpPr>
        <p:spPr>
          <a:xfrm>
            <a:off x="6890089"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6" name="Google Shape;756;g8cb3422fbc_0_751"/>
          <p:cNvSpPr txBox="1">
            <a:spLocks noGrp="1"/>
          </p:cNvSpPr>
          <p:nvPr>
            <p:ph type="body" idx="7"/>
          </p:nvPr>
        </p:nvSpPr>
        <p:spPr>
          <a:xfrm>
            <a:off x="6882655"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7" name="Google Shape;757;g8cb3422fbc_0_751"/>
          <p:cNvSpPr>
            <a:spLocks noGrp="1"/>
          </p:cNvSpPr>
          <p:nvPr>
            <p:ph type="chart" idx="8"/>
          </p:nvPr>
        </p:nvSpPr>
        <p:spPr>
          <a:xfrm>
            <a:off x="5295900" y="1600200"/>
            <a:ext cx="32259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8" name="Google Shape;758;g8cb3422fbc_0_751"/>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759" name="Google Shape;759;g8cb3422fbc_0_751"/>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760" name="Google Shape;760;g8cb3422fbc_0_751"/>
          <p:cNvPicPr preferRelativeResize="0"/>
          <p:nvPr/>
        </p:nvPicPr>
        <p:blipFill rotWithShape="1">
          <a:blip r:embed="rId3">
            <a:alphaModFix/>
          </a:blip>
          <a:srcRect/>
          <a:stretch/>
        </p:blipFill>
        <p:spPr>
          <a:xfrm>
            <a:off x="6609469" y="3232411"/>
            <a:ext cx="1333751" cy="431988"/>
          </a:xfrm>
          <a:prstGeom prst="rect">
            <a:avLst/>
          </a:prstGeom>
          <a:noFill/>
          <a:ln>
            <a:noFill/>
          </a:ln>
        </p:spPr>
      </p:pic>
      <p:sp>
        <p:nvSpPr>
          <p:cNvPr id="761" name="Google Shape;761;g8cb3422fbc_0_751"/>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62" name="Google Shape;762;g8cb3422fbc_0_7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63" name="Google Shape;763;g8cb3422fbc_0_751"/>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764"/>
        <p:cNvGrpSpPr/>
        <p:nvPr/>
      </p:nvGrpSpPr>
      <p:grpSpPr>
        <a:xfrm>
          <a:off x="0" y="0"/>
          <a:ext cx="0" cy="0"/>
          <a:chOff x="0" y="0"/>
          <a:chExt cx="0" cy="0"/>
        </a:xfrm>
      </p:grpSpPr>
      <p:sp>
        <p:nvSpPr>
          <p:cNvPr id="765" name="Google Shape;765;g8cb3422fbc_0_77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66" name="Google Shape;766;g8cb3422fbc_0_77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767" name="Google Shape;767;g8cb3422fbc_0_771"/>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768" name="Google Shape;768;g8cb3422fbc_0_771"/>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769" name="Google Shape;769;g8cb3422fbc_0_771"/>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770" name="Google Shape;770;g8cb3422fbc_0_771"/>
          <p:cNvSpPr txBox="1">
            <a:spLocks noGrp="1"/>
          </p:cNvSpPr>
          <p:nvPr>
            <p:ph type="body" idx="1"/>
          </p:nvPr>
        </p:nvSpPr>
        <p:spPr>
          <a:xfrm>
            <a:off x="2286696"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1" name="Google Shape;771;g8cb3422fbc_0_771"/>
          <p:cNvSpPr txBox="1">
            <a:spLocks noGrp="1"/>
          </p:cNvSpPr>
          <p:nvPr>
            <p:ph type="body" idx="2"/>
          </p:nvPr>
        </p:nvSpPr>
        <p:spPr>
          <a:xfrm>
            <a:off x="2286696"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2" name="Google Shape;772;g8cb3422fbc_0_771"/>
          <p:cNvSpPr txBox="1">
            <a:spLocks noGrp="1"/>
          </p:cNvSpPr>
          <p:nvPr>
            <p:ph type="body" idx="3"/>
          </p:nvPr>
        </p:nvSpPr>
        <p:spPr>
          <a:xfrm>
            <a:off x="4973335"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3" name="Google Shape;773;g8cb3422fbc_0_771"/>
          <p:cNvSpPr txBox="1">
            <a:spLocks noGrp="1"/>
          </p:cNvSpPr>
          <p:nvPr>
            <p:ph type="body" idx="4"/>
          </p:nvPr>
        </p:nvSpPr>
        <p:spPr>
          <a:xfrm>
            <a:off x="4973335"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74" name="Google Shape;774;g8cb3422fbc_0_771"/>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775" name="Google Shape;775;g8cb3422fbc_0_771"/>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776" name="Google Shape;776;g8cb3422fbc_0_771"/>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777" name="Google Shape;777;g8cb3422fbc_0_771"/>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78" name="Google Shape;778;g8cb3422fbc_0_77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79" name="Google Shape;779;g8cb3422fbc_0_771"/>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780"/>
        <p:cNvGrpSpPr/>
        <p:nvPr/>
      </p:nvGrpSpPr>
      <p:grpSpPr>
        <a:xfrm>
          <a:off x="0" y="0"/>
          <a:ext cx="0" cy="0"/>
          <a:chOff x="0" y="0"/>
          <a:chExt cx="0" cy="0"/>
        </a:xfrm>
      </p:grpSpPr>
      <p:sp>
        <p:nvSpPr>
          <p:cNvPr id="781" name="Google Shape;781;g8cb3422fbc_0_78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82" name="Google Shape;782;g8cb3422fbc_0_78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783" name="Google Shape;783;g8cb3422fbc_0_78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784" name="Google Shape;784;g8cb3422fbc_0_787"/>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785" name="Google Shape;785;g8cb3422fbc_0_787"/>
          <p:cNvSpPr txBox="1">
            <a:spLocks noGrp="1"/>
          </p:cNvSpPr>
          <p:nvPr>
            <p:ph type="body" idx="1"/>
          </p:nvPr>
        </p:nvSpPr>
        <p:spPr>
          <a:xfrm>
            <a:off x="1263041" y="2104600"/>
            <a:ext cx="830400" cy="291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6" name="Google Shape;786;g8cb3422fbc_0_787"/>
          <p:cNvSpPr txBox="1">
            <a:spLocks noGrp="1"/>
          </p:cNvSpPr>
          <p:nvPr>
            <p:ph type="body" idx="2"/>
          </p:nvPr>
        </p:nvSpPr>
        <p:spPr>
          <a:xfrm>
            <a:off x="2470356" y="3778988"/>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7" name="Google Shape;787;g8cb3422fbc_0_787"/>
          <p:cNvSpPr txBox="1">
            <a:spLocks noGrp="1"/>
          </p:cNvSpPr>
          <p:nvPr>
            <p:ph type="body" idx="3"/>
          </p:nvPr>
        </p:nvSpPr>
        <p:spPr>
          <a:xfrm>
            <a:off x="3530790" y="2108961"/>
            <a:ext cx="824400" cy="287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8" name="Google Shape;788;g8cb3422fbc_0_787"/>
          <p:cNvSpPr txBox="1">
            <a:spLocks noGrp="1"/>
          </p:cNvSpPr>
          <p:nvPr>
            <p:ph type="body" idx="4"/>
          </p:nvPr>
        </p:nvSpPr>
        <p:spPr>
          <a:xfrm>
            <a:off x="4729642" y="3771033"/>
            <a:ext cx="7455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9" name="Google Shape;789;g8cb3422fbc_0_787"/>
          <p:cNvSpPr txBox="1">
            <a:spLocks noGrp="1"/>
          </p:cNvSpPr>
          <p:nvPr>
            <p:ph type="body" idx="5"/>
          </p:nvPr>
        </p:nvSpPr>
        <p:spPr>
          <a:xfrm>
            <a:off x="5904099" y="2107682"/>
            <a:ext cx="758700" cy="2919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0" name="Google Shape;790;g8cb3422fbc_0_787"/>
          <p:cNvSpPr txBox="1">
            <a:spLocks noGrp="1"/>
          </p:cNvSpPr>
          <p:nvPr>
            <p:ph type="body" idx="6"/>
          </p:nvPr>
        </p:nvSpPr>
        <p:spPr>
          <a:xfrm>
            <a:off x="7023857" y="3762859"/>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1" name="Google Shape;791;g8cb3422fbc_0_787"/>
          <p:cNvSpPr txBox="1">
            <a:spLocks noGrp="1"/>
          </p:cNvSpPr>
          <p:nvPr>
            <p:ph type="body" idx="7"/>
          </p:nvPr>
        </p:nvSpPr>
        <p:spPr>
          <a:xfrm>
            <a:off x="2156171"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2" name="Google Shape;792;g8cb3422fbc_0_787"/>
          <p:cNvSpPr txBox="1">
            <a:spLocks noGrp="1"/>
          </p:cNvSpPr>
          <p:nvPr>
            <p:ph type="body" idx="8"/>
          </p:nvPr>
        </p:nvSpPr>
        <p:spPr>
          <a:xfrm>
            <a:off x="2156171"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3" name="Google Shape;793;g8cb3422fbc_0_787"/>
          <p:cNvSpPr txBox="1">
            <a:spLocks noGrp="1"/>
          </p:cNvSpPr>
          <p:nvPr>
            <p:ph type="body" idx="9"/>
          </p:nvPr>
        </p:nvSpPr>
        <p:spPr>
          <a:xfrm>
            <a:off x="4513908"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4" name="Google Shape;794;g8cb3422fbc_0_787"/>
          <p:cNvSpPr txBox="1">
            <a:spLocks noGrp="1"/>
          </p:cNvSpPr>
          <p:nvPr>
            <p:ph type="body" idx="13"/>
          </p:nvPr>
        </p:nvSpPr>
        <p:spPr>
          <a:xfrm>
            <a:off x="4513908"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5" name="Google Shape;795;g8cb3422fbc_0_787"/>
          <p:cNvSpPr txBox="1">
            <a:spLocks noGrp="1"/>
          </p:cNvSpPr>
          <p:nvPr>
            <p:ph type="body" idx="14"/>
          </p:nvPr>
        </p:nvSpPr>
        <p:spPr>
          <a:xfrm>
            <a:off x="6720777"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6" name="Google Shape;796;g8cb3422fbc_0_787"/>
          <p:cNvSpPr txBox="1">
            <a:spLocks noGrp="1"/>
          </p:cNvSpPr>
          <p:nvPr>
            <p:ph type="body" idx="15"/>
          </p:nvPr>
        </p:nvSpPr>
        <p:spPr>
          <a:xfrm>
            <a:off x="6720777"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7" name="Google Shape;797;g8cb3422fbc_0_787"/>
          <p:cNvSpPr txBox="1">
            <a:spLocks noGrp="1"/>
          </p:cNvSpPr>
          <p:nvPr>
            <p:ph type="body" idx="16"/>
          </p:nvPr>
        </p:nvSpPr>
        <p:spPr>
          <a:xfrm>
            <a:off x="995265" y="3791876"/>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8" name="Google Shape;798;g8cb3422fbc_0_787"/>
          <p:cNvSpPr txBox="1">
            <a:spLocks noGrp="1"/>
          </p:cNvSpPr>
          <p:nvPr>
            <p:ph type="body" idx="17"/>
          </p:nvPr>
        </p:nvSpPr>
        <p:spPr>
          <a:xfrm>
            <a:off x="995265" y="405754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9" name="Google Shape;799;g8cb3422fbc_0_787"/>
          <p:cNvSpPr txBox="1">
            <a:spLocks noGrp="1"/>
          </p:cNvSpPr>
          <p:nvPr>
            <p:ph type="body" idx="18"/>
          </p:nvPr>
        </p:nvSpPr>
        <p:spPr>
          <a:xfrm>
            <a:off x="3326285" y="377969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0" name="Google Shape;800;g8cb3422fbc_0_787"/>
          <p:cNvSpPr txBox="1">
            <a:spLocks noGrp="1"/>
          </p:cNvSpPr>
          <p:nvPr>
            <p:ph type="body" idx="19"/>
          </p:nvPr>
        </p:nvSpPr>
        <p:spPr>
          <a:xfrm>
            <a:off x="3326285" y="404535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1" name="Google Shape;801;g8cb3422fbc_0_787"/>
          <p:cNvSpPr txBox="1">
            <a:spLocks noGrp="1"/>
          </p:cNvSpPr>
          <p:nvPr>
            <p:ph type="body" idx="20"/>
          </p:nvPr>
        </p:nvSpPr>
        <p:spPr>
          <a:xfrm>
            <a:off x="5599996" y="375897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2" name="Google Shape;802;g8cb3422fbc_0_787"/>
          <p:cNvSpPr txBox="1">
            <a:spLocks noGrp="1"/>
          </p:cNvSpPr>
          <p:nvPr>
            <p:ph type="body" idx="21"/>
          </p:nvPr>
        </p:nvSpPr>
        <p:spPr>
          <a:xfrm>
            <a:off x="5599996" y="4024639"/>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803" name="Google Shape;803;g8cb3422fbc_0_78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804" name="Google Shape;804;g8cb3422fbc_0_787"/>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805" name="Google Shape;805;g8cb3422fbc_0_787"/>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06" name="Google Shape;806;g8cb3422fbc_0_78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07" name="Google Shape;807;g8cb3422fbc_0_78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808"/>
        <p:cNvGrpSpPr/>
        <p:nvPr/>
      </p:nvGrpSpPr>
      <p:grpSpPr>
        <a:xfrm>
          <a:off x="0" y="0"/>
          <a:ext cx="0" cy="0"/>
          <a:chOff x="0" y="0"/>
          <a:chExt cx="0" cy="0"/>
        </a:xfrm>
      </p:grpSpPr>
      <p:sp>
        <p:nvSpPr>
          <p:cNvPr id="809" name="Google Shape;809;g8cb3422fbc_0_8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810" name="Google Shape;810;g8cb3422fbc_0_8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811" name="Google Shape;811;g8cb3422fbc_0_815"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812" name="Google Shape;812;g8cb3422fbc_0_815"/>
          <p:cNvSpPr txBox="1">
            <a:spLocks noGrp="1"/>
          </p:cNvSpPr>
          <p:nvPr>
            <p:ph type="body" idx="1"/>
          </p:nvPr>
        </p:nvSpPr>
        <p:spPr>
          <a:xfrm>
            <a:off x="630238" y="1347788"/>
            <a:ext cx="3182100" cy="277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3" name="Google Shape;813;g8cb3422fbc_0_815"/>
          <p:cNvSpPr txBox="1">
            <a:spLocks noGrp="1"/>
          </p:cNvSpPr>
          <p:nvPr>
            <p:ph type="body" idx="2"/>
          </p:nvPr>
        </p:nvSpPr>
        <p:spPr>
          <a:xfrm>
            <a:off x="6433953" y="172210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4" name="Google Shape;814;g8cb3422fbc_0_815"/>
          <p:cNvSpPr txBox="1">
            <a:spLocks noGrp="1"/>
          </p:cNvSpPr>
          <p:nvPr>
            <p:ph type="body" idx="3"/>
          </p:nvPr>
        </p:nvSpPr>
        <p:spPr>
          <a:xfrm>
            <a:off x="6433953" y="198777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5" name="Google Shape;815;g8cb3422fbc_0_815"/>
          <p:cNvSpPr txBox="1">
            <a:spLocks noGrp="1"/>
          </p:cNvSpPr>
          <p:nvPr>
            <p:ph type="body" idx="4"/>
          </p:nvPr>
        </p:nvSpPr>
        <p:spPr>
          <a:xfrm>
            <a:off x="4628562" y="3026158"/>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6" name="Google Shape;816;g8cb3422fbc_0_815"/>
          <p:cNvSpPr txBox="1">
            <a:spLocks noGrp="1"/>
          </p:cNvSpPr>
          <p:nvPr>
            <p:ph type="body" idx="5"/>
          </p:nvPr>
        </p:nvSpPr>
        <p:spPr>
          <a:xfrm>
            <a:off x="7003447" y="278373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7" name="Google Shape;817;g8cb3422fbc_0_815"/>
          <p:cNvSpPr txBox="1">
            <a:spLocks noGrp="1"/>
          </p:cNvSpPr>
          <p:nvPr>
            <p:ph type="body" idx="6"/>
          </p:nvPr>
        </p:nvSpPr>
        <p:spPr>
          <a:xfrm>
            <a:off x="7009593" y="3303767"/>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8" name="Google Shape;818;g8cb3422fbc_0_815"/>
          <p:cNvSpPr txBox="1">
            <a:spLocks noGrp="1"/>
          </p:cNvSpPr>
          <p:nvPr>
            <p:ph type="body" idx="7"/>
          </p:nvPr>
        </p:nvSpPr>
        <p:spPr>
          <a:xfrm>
            <a:off x="7009593" y="356943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9" name="Google Shape;819;g8cb3422fbc_0_815"/>
          <p:cNvSpPr txBox="1">
            <a:spLocks noGrp="1"/>
          </p:cNvSpPr>
          <p:nvPr>
            <p:ph type="body" idx="8"/>
          </p:nvPr>
        </p:nvSpPr>
        <p:spPr>
          <a:xfrm>
            <a:off x="6433953" y="403431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0" name="Google Shape;820;g8cb3422fbc_0_815"/>
          <p:cNvSpPr txBox="1">
            <a:spLocks noGrp="1"/>
          </p:cNvSpPr>
          <p:nvPr>
            <p:ph type="body" idx="9"/>
          </p:nvPr>
        </p:nvSpPr>
        <p:spPr>
          <a:xfrm>
            <a:off x="6433953" y="429997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1" name="Google Shape;821;g8cb3422fbc_0_815"/>
          <p:cNvSpPr txBox="1">
            <a:spLocks noGrp="1"/>
          </p:cNvSpPr>
          <p:nvPr>
            <p:ph type="body" idx="13"/>
          </p:nvPr>
        </p:nvSpPr>
        <p:spPr>
          <a:xfrm>
            <a:off x="7001132" y="252495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2" name="Google Shape;822;g8cb3422fbc_0_815"/>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823" name="Google Shape;823;g8cb3422fbc_0_81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824"/>
        <p:cNvGrpSpPr/>
        <p:nvPr/>
      </p:nvGrpSpPr>
      <p:grpSpPr>
        <a:xfrm>
          <a:off x="0" y="0"/>
          <a:ext cx="0" cy="0"/>
          <a:chOff x="0" y="0"/>
          <a:chExt cx="0" cy="0"/>
        </a:xfrm>
      </p:grpSpPr>
      <p:sp>
        <p:nvSpPr>
          <p:cNvPr id="825" name="Google Shape;825;g8cb3422fbc_0_83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826" name="Google Shape;826;g8cb3422fbc_0_83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27" name="Google Shape;827;g8cb3422fbc_0_831"/>
          <p:cNvSpPr txBox="1">
            <a:spLocks noGrp="1"/>
          </p:cNvSpPr>
          <p:nvPr>
            <p:ph type="body" idx="1"/>
          </p:nvPr>
        </p:nvSpPr>
        <p:spPr>
          <a:xfrm>
            <a:off x="2184783" y="1316876"/>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8" name="Google Shape;828;g8cb3422fbc_0_831"/>
          <p:cNvSpPr txBox="1">
            <a:spLocks noGrp="1"/>
          </p:cNvSpPr>
          <p:nvPr>
            <p:ph type="body" idx="2"/>
          </p:nvPr>
        </p:nvSpPr>
        <p:spPr>
          <a:xfrm>
            <a:off x="2184783" y="1496505"/>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9" name="Google Shape;829;g8cb3422fbc_0_831"/>
          <p:cNvSpPr txBox="1">
            <a:spLocks noGrp="1"/>
          </p:cNvSpPr>
          <p:nvPr>
            <p:ph type="body" idx="3"/>
          </p:nvPr>
        </p:nvSpPr>
        <p:spPr>
          <a:xfrm>
            <a:off x="2184783" y="1708544"/>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0" name="Google Shape;830;g8cb3422fbc_0_831"/>
          <p:cNvSpPr txBox="1">
            <a:spLocks noGrp="1"/>
          </p:cNvSpPr>
          <p:nvPr>
            <p:ph type="body" idx="4"/>
          </p:nvPr>
        </p:nvSpPr>
        <p:spPr>
          <a:xfrm>
            <a:off x="1648313" y="216053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1" name="Google Shape;831;g8cb3422fbc_0_831"/>
          <p:cNvSpPr txBox="1">
            <a:spLocks noGrp="1"/>
          </p:cNvSpPr>
          <p:nvPr>
            <p:ph type="body" idx="5"/>
          </p:nvPr>
        </p:nvSpPr>
        <p:spPr>
          <a:xfrm>
            <a:off x="1648313" y="234016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2" name="Google Shape;832;g8cb3422fbc_0_831"/>
          <p:cNvSpPr txBox="1">
            <a:spLocks noGrp="1"/>
          </p:cNvSpPr>
          <p:nvPr>
            <p:ph type="body" idx="6"/>
          </p:nvPr>
        </p:nvSpPr>
        <p:spPr>
          <a:xfrm>
            <a:off x="1648313" y="255220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3" name="Google Shape;833;g8cb3422fbc_0_831"/>
          <p:cNvSpPr txBox="1">
            <a:spLocks noGrp="1"/>
          </p:cNvSpPr>
          <p:nvPr>
            <p:ph type="body" idx="7"/>
          </p:nvPr>
        </p:nvSpPr>
        <p:spPr>
          <a:xfrm>
            <a:off x="1670695" y="3113991"/>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4" name="Google Shape;834;g8cb3422fbc_0_831"/>
          <p:cNvSpPr txBox="1">
            <a:spLocks noGrp="1"/>
          </p:cNvSpPr>
          <p:nvPr>
            <p:ph type="body" idx="8"/>
          </p:nvPr>
        </p:nvSpPr>
        <p:spPr>
          <a:xfrm>
            <a:off x="1670695" y="3293620"/>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5" name="Google Shape;835;g8cb3422fbc_0_831"/>
          <p:cNvSpPr txBox="1">
            <a:spLocks noGrp="1"/>
          </p:cNvSpPr>
          <p:nvPr>
            <p:ph type="body" idx="9"/>
          </p:nvPr>
        </p:nvSpPr>
        <p:spPr>
          <a:xfrm>
            <a:off x="1670695" y="3505659"/>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6" name="Google Shape;836;g8cb3422fbc_0_831"/>
          <p:cNvSpPr txBox="1">
            <a:spLocks noGrp="1"/>
          </p:cNvSpPr>
          <p:nvPr>
            <p:ph type="body" idx="13"/>
          </p:nvPr>
        </p:nvSpPr>
        <p:spPr>
          <a:xfrm>
            <a:off x="2154251" y="3833167"/>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7" name="Google Shape;837;g8cb3422fbc_0_831"/>
          <p:cNvSpPr txBox="1">
            <a:spLocks noGrp="1"/>
          </p:cNvSpPr>
          <p:nvPr>
            <p:ph type="body" idx="14"/>
          </p:nvPr>
        </p:nvSpPr>
        <p:spPr>
          <a:xfrm>
            <a:off x="2154251" y="4012796"/>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8" name="Google Shape;838;g8cb3422fbc_0_831"/>
          <p:cNvSpPr txBox="1">
            <a:spLocks noGrp="1"/>
          </p:cNvSpPr>
          <p:nvPr>
            <p:ph type="body" idx="15"/>
          </p:nvPr>
        </p:nvSpPr>
        <p:spPr>
          <a:xfrm>
            <a:off x="2154251" y="4224835"/>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9" name="Google Shape;839;g8cb3422fbc_0_831"/>
          <p:cNvSpPr txBox="1">
            <a:spLocks noGrp="1"/>
          </p:cNvSpPr>
          <p:nvPr>
            <p:ph type="body" idx="16"/>
          </p:nvPr>
        </p:nvSpPr>
        <p:spPr>
          <a:xfrm>
            <a:off x="5711844" y="127468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0" name="Google Shape;840;g8cb3422fbc_0_831"/>
          <p:cNvSpPr txBox="1">
            <a:spLocks noGrp="1"/>
          </p:cNvSpPr>
          <p:nvPr>
            <p:ph type="body" idx="17"/>
          </p:nvPr>
        </p:nvSpPr>
        <p:spPr>
          <a:xfrm>
            <a:off x="5711844" y="145431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1" name="Google Shape;841;g8cb3422fbc_0_831"/>
          <p:cNvSpPr txBox="1">
            <a:spLocks noGrp="1"/>
          </p:cNvSpPr>
          <p:nvPr>
            <p:ph type="body" idx="18"/>
          </p:nvPr>
        </p:nvSpPr>
        <p:spPr>
          <a:xfrm>
            <a:off x="5711844" y="166635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2" name="Google Shape;842;g8cb3422fbc_0_831"/>
          <p:cNvSpPr txBox="1">
            <a:spLocks noGrp="1"/>
          </p:cNvSpPr>
          <p:nvPr>
            <p:ph type="body" idx="19"/>
          </p:nvPr>
        </p:nvSpPr>
        <p:spPr>
          <a:xfrm>
            <a:off x="6247590" y="2081713"/>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3" name="Google Shape;843;g8cb3422fbc_0_831"/>
          <p:cNvSpPr txBox="1">
            <a:spLocks noGrp="1"/>
          </p:cNvSpPr>
          <p:nvPr>
            <p:ph type="body" idx="20"/>
          </p:nvPr>
        </p:nvSpPr>
        <p:spPr>
          <a:xfrm>
            <a:off x="6247590" y="2261342"/>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4" name="Google Shape;844;g8cb3422fbc_0_831"/>
          <p:cNvSpPr txBox="1">
            <a:spLocks noGrp="1"/>
          </p:cNvSpPr>
          <p:nvPr>
            <p:ph type="body" idx="21"/>
          </p:nvPr>
        </p:nvSpPr>
        <p:spPr>
          <a:xfrm>
            <a:off x="6247590" y="2473381"/>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5" name="Google Shape;845;g8cb3422fbc_0_831"/>
          <p:cNvSpPr txBox="1">
            <a:spLocks noGrp="1"/>
          </p:cNvSpPr>
          <p:nvPr>
            <p:ph type="body" idx="22"/>
          </p:nvPr>
        </p:nvSpPr>
        <p:spPr>
          <a:xfrm>
            <a:off x="6247590" y="3009669"/>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6" name="Google Shape;846;g8cb3422fbc_0_831"/>
          <p:cNvSpPr txBox="1">
            <a:spLocks noGrp="1"/>
          </p:cNvSpPr>
          <p:nvPr>
            <p:ph type="body" idx="23"/>
          </p:nvPr>
        </p:nvSpPr>
        <p:spPr>
          <a:xfrm>
            <a:off x="6247590" y="3189298"/>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7" name="Google Shape;847;g8cb3422fbc_0_831"/>
          <p:cNvSpPr txBox="1">
            <a:spLocks noGrp="1"/>
          </p:cNvSpPr>
          <p:nvPr>
            <p:ph type="body" idx="24"/>
          </p:nvPr>
        </p:nvSpPr>
        <p:spPr>
          <a:xfrm>
            <a:off x="6247590" y="3401337"/>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8" name="Google Shape;848;g8cb3422fbc_0_831"/>
          <p:cNvSpPr txBox="1">
            <a:spLocks noGrp="1"/>
          </p:cNvSpPr>
          <p:nvPr>
            <p:ph type="body" idx="25"/>
          </p:nvPr>
        </p:nvSpPr>
        <p:spPr>
          <a:xfrm>
            <a:off x="5911033" y="3827718"/>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9" name="Google Shape;849;g8cb3422fbc_0_831"/>
          <p:cNvSpPr txBox="1">
            <a:spLocks noGrp="1"/>
          </p:cNvSpPr>
          <p:nvPr>
            <p:ph type="body" idx="26"/>
          </p:nvPr>
        </p:nvSpPr>
        <p:spPr>
          <a:xfrm>
            <a:off x="5911033" y="4007347"/>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0" name="Google Shape;850;g8cb3422fbc_0_831"/>
          <p:cNvSpPr txBox="1">
            <a:spLocks noGrp="1"/>
          </p:cNvSpPr>
          <p:nvPr>
            <p:ph type="body" idx="27"/>
          </p:nvPr>
        </p:nvSpPr>
        <p:spPr>
          <a:xfrm>
            <a:off x="5911033" y="4219386"/>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851" name="Google Shape;851;g8cb3422fbc_0_831"/>
          <p:cNvGrpSpPr/>
          <p:nvPr/>
        </p:nvGrpSpPr>
        <p:grpSpPr>
          <a:xfrm>
            <a:off x="3064031" y="1322489"/>
            <a:ext cx="3130144" cy="3130144"/>
            <a:chOff x="1725851" y="197234"/>
            <a:chExt cx="4799362" cy="4799363"/>
          </a:xfrm>
        </p:grpSpPr>
        <p:sp>
          <p:nvSpPr>
            <p:cNvPr id="852" name="Google Shape;852;g8cb3422fbc_0_831"/>
            <p:cNvSpPr/>
            <p:nvPr/>
          </p:nvSpPr>
          <p:spPr>
            <a:xfrm>
              <a:off x="2160294" y="631678"/>
              <a:ext cx="3930600" cy="3930600"/>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3" name="Google Shape;853;g8cb3422fbc_0_831"/>
            <p:cNvSpPr/>
            <p:nvPr/>
          </p:nvSpPr>
          <p:spPr>
            <a:xfrm>
              <a:off x="2160294" y="631678"/>
              <a:ext cx="3930600" cy="3930600"/>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4" name="Google Shape;854;g8cb3422fbc_0_831"/>
            <p:cNvSpPr/>
            <p:nvPr/>
          </p:nvSpPr>
          <p:spPr>
            <a:xfrm>
              <a:off x="2160294" y="631678"/>
              <a:ext cx="3930600" cy="3930600"/>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5" name="Google Shape;855;g8cb3422fbc_0_831"/>
            <p:cNvSpPr/>
            <p:nvPr/>
          </p:nvSpPr>
          <p:spPr>
            <a:xfrm>
              <a:off x="2160294" y="631678"/>
              <a:ext cx="3930600" cy="3930600"/>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856" name="Google Shape;856;g8cb3422fbc_0_831"/>
            <p:cNvSpPr/>
            <p:nvPr/>
          </p:nvSpPr>
          <p:spPr>
            <a:xfrm>
              <a:off x="2160294" y="631678"/>
              <a:ext cx="3930600" cy="3930600"/>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7" name="Google Shape;857;g8cb3422fbc_0_831"/>
            <p:cNvSpPr/>
            <p:nvPr/>
          </p:nvSpPr>
          <p:spPr>
            <a:xfrm>
              <a:off x="2160294" y="631678"/>
              <a:ext cx="3930600" cy="3930600"/>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8" name="Google Shape;858;g8cb3422fbc_0_831"/>
            <p:cNvSpPr/>
            <p:nvPr/>
          </p:nvSpPr>
          <p:spPr>
            <a:xfrm>
              <a:off x="2160294" y="631678"/>
              <a:ext cx="3930600" cy="3930600"/>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9" name="Google Shape;859;g8cb3422fbc_0_831"/>
            <p:cNvSpPr/>
            <p:nvPr/>
          </p:nvSpPr>
          <p:spPr>
            <a:xfrm>
              <a:off x="2160294" y="631678"/>
              <a:ext cx="3930600" cy="3930600"/>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60" name="Google Shape;860;g8cb3422fbc_0_831"/>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b="0" i="0" u="none" strike="noStrike" cap="none">
                <a:solidFill>
                  <a:srgbClr val="4C4C4C"/>
                </a:solidFill>
                <a:latin typeface="Roboto"/>
                <a:ea typeface="Roboto"/>
                <a:cs typeface="Roboto"/>
                <a:sym typeface="Roboto"/>
              </a:endParaRPr>
            </a:p>
          </p:txBody>
        </p:sp>
        <p:sp>
          <p:nvSpPr>
            <p:cNvPr id="861" name="Google Shape;861;g8cb3422fbc_0_831"/>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2" name="Google Shape;862;g8cb3422fbc_0_831"/>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3" name="Google Shape;863;g8cb3422fbc_0_831"/>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4" name="Google Shape;864;g8cb3422fbc_0_831"/>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5" name="Google Shape;865;g8cb3422fbc_0_831"/>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866" name="Google Shape;866;g8cb3422fbc_0_831"/>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867" name="Google Shape;867;g8cb3422fbc_0_831"/>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868" name="Google Shape;868;g8cb3422fbc_0_831"/>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pic>
        <p:nvPicPr>
          <p:cNvPr id="869" name="Google Shape;869;g8cb3422fbc_0_831"/>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870" name="Google Shape;870;g8cb3422fbc_0_831"/>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871" name="Google Shape;871;g8cb3422fbc_0_831"/>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872" name="Google Shape;872;g8cb3422fbc_0_831"/>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873" name="Google Shape;873;g8cb3422fbc_0_831"/>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874" name="Google Shape;874;g8cb3422fbc_0_831"/>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875" name="Google Shape;875;g8cb3422fbc_0_831"/>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876" name="Google Shape;876;g8cb3422fbc_0_831"/>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877" name="Google Shape;877;g8cb3422fbc_0_831"/>
          <p:cNvSpPr txBox="1">
            <a:spLocks noGrp="1"/>
          </p:cNvSpPr>
          <p:nvPr>
            <p:ph type="body" idx="28"/>
          </p:nvPr>
        </p:nvSpPr>
        <p:spPr>
          <a:xfrm>
            <a:off x="4052675" y="2723156"/>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8" name="Google Shape;878;g8cb3422fbc_0_831"/>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79" name="Google Shape;879;g8cb3422fbc_0_83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80" name="Google Shape;880;g8cb3422fbc_0_831"/>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881"/>
        <p:cNvGrpSpPr/>
        <p:nvPr/>
      </p:nvGrpSpPr>
      <p:grpSpPr>
        <a:xfrm>
          <a:off x="0" y="0"/>
          <a:ext cx="0" cy="0"/>
          <a:chOff x="0" y="0"/>
          <a:chExt cx="0" cy="0"/>
        </a:xfrm>
      </p:grpSpPr>
      <p:sp>
        <p:nvSpPr>
          <p:cNvPr id="882" name="Google Shape;882;g8cb3422fbc_0_88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883" name="Google Shape;883;g8cb3422fbc_0_88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84" name="Google Shape;884;g8cb3422fbc_0_888"/>
          <p:cNvSpPr txBox="1">
            <a:spLocks noGrp="1"/>
          </p:cNvSpPr>
          <p:nvPr>
            <p:ph type="body" idx="1"/>
          </p:nvPr>
        </p:nvSpPr>
        <p:spPr>
          <a:xfrm>
            <a:off x="630238" y="1455738"/>
            <a:ext cx="2933700" cy="3060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5" name="Google Shape;885;g8cb3422fbc_0_888"/>
          <p:cNvSpPr>
            <a:spLocks noGrp="1"/>
          </p:cNvSpPr>
          <p:nvPr>
            <p:ph type="chart" idx="2"/>
          </p:nvPr>
        </p:nvSpPr>
        <p:spPr>
          <a:xfrm>
            <a:off x="3676650" y="1466850"/>
            <a:ext cx="484500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6" name="Google Shape;886;g8cb3422fbc_0_888"/>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87" name="Google Shape;887;g8cb3422fbc_0_88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88" name="Google Shape;888;g8cb3422fbc_0_888"/>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38"/>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3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4" name="Google Shape;54;p3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5" name="Google Shape;55;p38"/>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889"/>
        <p:cNvGrpSpPr/>
        <p:nvPr/>
      </p:nvGrpSpPr>
      <p:grpSpPr>
        <a:xfrm>
          <a:off x="0" y="0"/>
          <a:ext cx="0" cy="0"/>
          <a:chOff x="0" y="0"/>
          <a:chExt cx="0" cy="0"/>
        </a:xfrm>
      </p:grpSpPr>
      <p:sp>
        <p:nvSpPr>
          <p:cNvPr id="890" name="Google Shape;890;g8cb3422fbc_0_896"/>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891" name="Google Shape;891;g8cb3422fbc_0_896"/>
          <p:cNvSpPr>
            <a:spLocks noGrp="1"/>
          </p:cNvSpPr>
          <p:nvPr>
            <p:ph type="pic" idx="2"/>
          </p:nvPr>
        </p:nvSpPr>
        <p:spPr>
          <a:xfrm>
            <a:off x="4136817" y="1681163"/>
            <a:ext cx="4535400" cy="2825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2" name="Google Shape;892;g8cb3422fbc_0_896"/>
          <p:cNvSpPr txBox="1">
            <a:spLocks noGrp="1"/>
          </p:cNvSpPr>
          <p:nvPr>
            <p:ph type="body" idx="1"/>
          </p:nvPr>
        </p:nvSpPr>
        <p:spPr>
          <a:xfrm>
            <a:off x="648274" y="1681163"/>
            <a:ext cx="3140100" cy="2825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3" name="Google Shape;893;g8cb3422fbc_0_89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94" name="Google Shape;894;g8cb3422fbc_0_89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895" name="Google Shape;895;g8cb3422fbc_0_896"/>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896" name="Google Shape;896;g8cb3422fbc_0_89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897"/>
        <p:cNvGrpSpPr/>
        <p:nvPr/>
      </p:nvGrpSpPr>
      <p:grpSpPr>
        <a:xfrm>
          <a:off x="0" y="0"/>
          <a:ext cx="0" cy="0"/>
          <a:chOff x="0" y="0"/>
          <a:chExt cx="0" cy="0"/>
        </a:xfrm>
      </p:grpSpPr>
      <p:sp>
        <p:nvSpPr>
          <p:cNvPr id="898" name="Google Shape;898;g8cb3422fbc_0_904"/>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899" name="Google Shape;899;g8cb3422fbc_0_904"/>
          <p:cNvSpPr txBox="1">
            <a:spLocks noGrp="1"/>
          </p:cNvSpPr>
          <p:nvPr>
            <p:ph type="title"/>
          </p:nvPr>
        </p:nvSpPr>
        <p:spPr>
          <a:xfrm>
            <a:off x="629841" y="616199"/>
            <a:ext cx="3612000" cy="434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0" name="Google Shape;900;g8cb3422fbc_0_904"/>
          <p:cNvSpPr/>
          <p:nvPr/>
        </p:nvSpPr>
        <p:spPr>
          <a:xfrm>
            <a:off x="591700" y="1822542"/>
            <a:ext cx="18366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1" name="Google Shape;901;g8cb3422fbc_0_904"/>
          <p:cNvSpPr/>
          <p:nvPr/>
        </p:nvSpPr>
        <p:spPr>
          <a:xfrm>
            <a:off x="2586608" y="1819788"/>
            <a:ext cx="18183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2" name="Google Shape;902;g8cb3422fbc_0_904"/>
          <p:cNvSpPr/>
          <p:nvPr/>
        </p:nvSpPr>
        <p:spPr>
          <a:xfrm>
            <a:off x="6603923" y="1808792"/>
            <a:ext cx="18684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3" name="Google Shape;903;g8cb3422fbc_0_904"/>
          <p:cNvSpPr/>
          <p:nvPr/>
        </p:nvSpPr>
        <p:spPr>
          <a:xfrm>
            <a:off x="4604246" y="1819788"/>
            <a:ext cx="18429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4" name="Google Shape;904;g8cb3422fbc_0_904"/>
          <p:cNvSpPr/>
          <p:nvPr/>
        </p:nvSpPr>
        <p:spPr>
          <a:xfrm>
            <a:off x="673283" y="1950244"/>
            <a:ext cx="263400" cy="2634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5" name="Google Shape;905;g8cb3422fbc_0_904"/>
          <p:cNvSpPr/>
          <p:nvPr/>
        </p:nvSpPr>
        <p:spPr>
          <a:xfrm>
            <a:off x="6777923" y="1956818"/>
            <a:ext cx="263400" cy="2634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6" name="Google Shape;906;g8cb3422fbc_0_904"/>
          <p:cNvSpPr/>
          <p:nvPr/>
        </p:nvSpPr>
        <p:spPr>
          <a:xfrm>
            <a:off x="4719917" y="1957683"/>
            <a:ext cx="263400" cy="2634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07" name="Google Shape;907;g8cb3422fbc_0_904"/>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908" name="Google Shape;908;g8cb3422fbc_0_904"/>
          <p:cNvSpPr/>
          <p:nvPr/>
        </p:nvSpPr>
        <p:spPr>
          <a:xfrm>
            <a:off x="2681861" y="1946687"/>
            <a:ext cx="263400" cy="2634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09" name="Google Shape;909;g8cb3422fbc_0_904"/>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910" name="Google Shape;910;g8cb3422fbc_0_904"/>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911" name="Google Shape;911;g8cb3422fbc_0_904"/>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912" name="Google Shape;912;g8cb3422fbc_0_904"/>
          <p:cNvSpPr txBox="1">
            <a:spLocks noGrp="1"/>
          </p:cNvSpPr>
          <p:nvPr>
            <p:ph type="body" idx="1"/>
          </p:nvPr>
        </p:nvSpPr>
        <p:spPr>
          <a:xfrm>
            <a:off x="772836"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3" name="Google Shape;913;g8cb3422fbc_0_904"/>
          <p:cNvSpPr txBox="1">
            <a:spLocks noGrp="1"/>
          </p:cNvSpPr>
          <p:nvPr>
            <p:ph type="body" idx="2"/>
          </p:nvPr>
        </p:nvSpPr>
        <p:spPr>
          <a:xfrm>
            <a:off x="2752107"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4" name="Google Shape;914;g8cb3422fbc_0_904"/>
          <p:cNvSpPr txBox="1">
            <a:spLocks noGrp="1"/>
          </p:cNvSpPr>
          <p:nvPr>
            <p:ph type="body" idx="3"/>
          </p:nvPr>
        </p:nvSpPr>
        <p:spPr>
          <a:xfrm>
            <a:off x="4782484"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5" name="Google Shape;915;g8cb3422fbc_0_904"/>
          <p:cNvSpPr txBox="1">
            <a:spLocks noGrp="1"/>
          </p:cNvSpPr>
          <p:nvPr>
            <p:ph type="body" idx="4"/>
          </p:nvPr>
        </p:nvSpPr>
        <p:spPr>
          <a:xfrm>
            <a:off x="6844575"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6" name="Google Shape;916;g8cb3422fbc_0_904"/>
          <p:cNvSpPr txBox="1">
            <a:spLocks noGrp="1"/>
          </p:cNvSpPr>
          <p:nvPr>
            <p:ph type="body" idx="5"/>
          </p:nvPr>
        </p:nvSpPr>
        <p:spPr>
          <a:xfrm>
            <a:off x="766677" y="2633826"/>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7" name="Google Shape;917;g8cb3422fbc_0_904"/>
          <p:cNvSpPr txBox="1">
            <a:spLocks noGrp="1"/>
          </p:cNvSpPr>
          <p:nvPr>
            <p:ph type="body" idx="6"/>
          </p:nvPr>
        </p:nvSpPr>
        <p:spPr>
          <a:xfrm>
            <a:off x="2752106" y="2633878"/>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8" name="Google Shape;918;g8cb3422fbc_0_904"/>
          <p:cNvSpPr txBox="1">
            <a:spLocks noGrp="1"/>
          </p:cNvSpPr>
          <p:nvPr>
            <p:ph type="body" idx="7"/>
          </p:nvPr>
        </p:nvSpPr>
        <p:spPr>
          <a:xfrm>
            <a:off x="4782484" y="2633826"/>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9" name="Google Shape;919;g8cb3422fbc_0_904"/>
          <p:cNvSpPr txBox="1">
            <a:spLocks noGrp="1"/>
          </p:cNvSpPr>
          <p:nvPr>
            <p:ph type="body" idx="8"/>
          </p:nvPr>
        </p:nvSpPr>
        <p:spPr>
          <a:xfrm>
            <a:off x="6843084" y="2633826"/>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20" name="Google Shape;920;g8cb3422fbc_0_904"/>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1" name="Google Shape;921;g8cb3422fbc_0_904"/>
          <p:cNvSpPr txBox="1">
            <a:spLocks noGrp="1"/>
          </p:cNvSpPr>
          <p:nvPr>
            <p:ph type="ftr" idx="11"/>
          </p:nvPr>
        </p:nvSpPr>
        <p:spPr>
          <a:xfrm>
            <a:off x="3038475"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22" name="Google Shape;922;g8cb3422fbc_0_904"/>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23" name="Google Shape;923;g8cb3422fbc_0_904"/>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24" name="Google Shape;924;g8cb3422fbc_0_904"/>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5" name="Google Shape;925;g8cb3422fbc_0_904"/>
          <p:cNvSpPr/>
          <p:nvPr/>
        </p:nvSpPr>
        <p:spPr>
          <a:xfrm>
            <a:off x="591700" y="1822543"/>
            <a:ext cx="18834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6" name="Google Shape;926;g8cb3422fbc_0_904"/>
          <p:cNvSpPr/>
          <p:nvPr/>
        </p:nvSpPr>
        <p:spPr>
          <a:xfrm>
            <a:off x="2611322" y="1819789"/>
            <a:ext cx="18645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7" name="Google Shape;927;g8cb3422fbc_0_904"/>
          <p:cNvSpPr/>
          <p:nvPr/>
        </p:nvSpPr>
        <p:spPr>
          <a:xfrm>
            <a:off x="6653351" y="1808793"/>
            <a:ext cx="19161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8" name="Google Shape;928;g8cb3422fbc_0_904"/>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9" name="Google Shape;929;g8cb3422fbc_0_904"/>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30" name="Google Shape;930;g8cb3422fbc_0_904"/>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31" name="Google Shape;931;g8cb3422fbc_0_904"/>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32" name="Google Shape;932;g8cb3422fbc_0_904"/>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933" name="Google Shape;933;g8cb3422fbc_0_904"/>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34" name="Google Shape;934;g8cb3422fbc_0_904"/>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935" name="Google Shape;935;g8cb3422fbc_0_904"/>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936" name="Google Shape;936;g8cb3422fbc_0_904"/>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937" name="Google Shape;937;g8cb3422fbc_0_904"/>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938"/>
        <p:cNvGrpSpPr/>
        <p:nvPr/>
      </p:nvGrpSpPr>
      <p:grpSpPr>
        <a:xfrm>
          <a:off x="0" y="0"/>
          <a:ext cx="0" cy="0"/>
          <a:chOff x="0" y="0"/>
          <a:chExt cx="0" cy="0"/>
        </a:xfrm>
      </p:grpSpPr>
      <p:sp>
        <p:nvSpPr>
          <p:cNvPr id="939" name="Google Shape;939;g8cb3422fbc_0_945"/>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40" name="Google Shape;940;g8cb3422fbc_0_94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1" name="Google Shape;941;g8cb3422fbc_0_94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42" name="Google Shape;942;g8cb3422fbc_0_945"/>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943" name="Google Shape;943;g8cb3422fbc_0_945"/>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pic>
        <p:nvPicPr>
          <p:cNvPr id="944" name="Google Shape;944;g8cb3422fbc_0_945"/>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945" name="Google Shape;945;g8cb3422fbc_0_945"/>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946"/>
        <p:cNvGrpSpPr/>
        <p:nvPr/>
      </p:nvGrpSpPr>
      <p:grpSpPr>
        <a:xfrm>
          <a:off x="0" y="0"/>
          <a:ext cx="0" cy="0"/>
          <a:chOff x="0" y="0"/>
          <a:chExt cx="0" cy="0"/>
        </a:xfrm>
      </p:grpSpPr>
      <p:sp>
        <p:nvSpPr>
          <p:cNvPr id="947" name="Google Shape;947;g8cb3422fbc_0_953"/>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48" name="Google Shape;948;g8cb3422fbc_0_953"/>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49" name="Google Shape;949;g8cb3422fbc_0_953"/>
          <p:cNvSpPr txBox="1">
            <a:spLocks noGrp="1"/>
          </p:cNvSpPr>
          <p:nvPr>
            <p:ph type="title"/>
          </p:nvPr>
        </p:nvSpPr>
        <p:spPr>
          <a:xfrm>
            <a:off x="629841" y="600075"/>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0" name="Google Shape;950;g8cb3422fbc_0_953"/>
          <p:cNvSpPr>
            <a:spLocks noGrp="1"/>
          </p:cNvSpPr>
          <p:nvPr>
            <p:ph type="pic" idx="2"/>
          </p:nvPr>
        </p:nvSpPr>
        <p:spPr>
          <a:xfrm>
            <a:off x="1445363" y="1382268"/>
            <a:ext cx="1668000" cy="1946700"/>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1" name="Google Shape;951;g8cb3422fbc_0_953"/>
          <p:cNvSpPr>
            <a:spLocks noGrp="1"/>
          </p:cNvSpPr>
          <p:nvPr>
            <p:ph type="pic" idx="3"/>
          </p:nvPr>
        </p:nvSpPr>
        <p:spPr>
          <a:xfrm>
            <a:off x="3744984" y="1382268"/>
            <a:ext cx="1653900" cy="1946700"/>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2" name="Google Shape;952;g8cb3422fbc_0_953"/>
          <p:cNvSpPr>
            <a:spLocks noGrp="1"/>
          </p:cNvSpPr>
          <p:nvPr>
            <p:ph type="pic" idx="4"/>
          </p:nvPr>
        </p:nvSpPr>
        <p:spPr>
          <a:xfrm>
            <a:off x="6055443" y="1382268"/>
            <a:ext cx="1653900" cy="1946700"/>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3" name="Google Shape;953;g8cb3422fbc_0_953"/>
          <p:cNvSpPr txBox="1">
            <a:spLocks noGrp="1"/>
          </p:cNvSpPr>
          <p:nvPr>
            <p:ph type="body" idx="1"/>
          </p:nvPr>
        </p:nvSpPr>
        <p:spPr>
          <a:xfrm>
            <a:off x="1439466" y="3519224"/>
            <a:ext cx="1674000" cy="276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4" name="Google Shape;954;g8cb3422fbc_0_953"/>
          <p:cNvSpPr txBox="1">
            <a:spLocks noGrp="1"/>
          </p:cNvSpPr>
          <p:nvPr>
            <p:ph type="body" idx="5"/>
          </p:nvPr>
        </p:nvSpPr>
        <p:spPr>
          <a:xfrm>
            <a:off x="3744985" y="3519224"/>
            <a:ext cx="1653900" cy="276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5" name="Google Shape;955;g8cb3422fbc_0_953"/>
          <p:cNvSpPr txBox="1">
            <a:spLocks noGrp="1"/>
          </p:cNvSpPr>
          <p:nvPr>
            <p:ph type="body" idx="6"/>
          </p:nvPr>
        </p:nvSpPr>
        <p:spPr>
          <a:xfrm>
            <a:off x="6050503" y="3519223"/>
            <a:ext cx="1653900" cy="28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6" name="Google Shape;956;g8cb3422fbc_0_953"/>
          <p:cNvSpPr txBox="1">
            <a:spLocks noGrp="1"/>
          </p:cNvSpPr>
          <p:nvPr>
            <p:ph type="body" idx="7"/>
          </p:nvPr>
        </p:nvSpPr>
        <p:spPr>
          <a:xfrm>
            <a:off x="1439863" y="3862520"/>
            <a:ext cx="1674000" cy="67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7" name="Google Shape;957;g8cb3422fbc_0_953"/>
          <p:cNvSpPr txBox="1">
            <a:spLocks noGrp="1"/>
          </p:cNvSpPr>
          <p:nvPr>
            <p:ph type="body" idx="8"/>
          </p:nvPr>
        </p:nvSpPr>
        <p:spPr>
          <a:xfrm>
            <a:off x="3735388" y="3862520"/>
            <a:ext cx="1674000" cy="67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8" name="Google Shape;958;g8cb3422fbc_0_953"/>
          <p:cNvSpPr txBox="1">
            <a:spLocks noGrp="1"/>
          </p:cNvSpPr>
          <p:nvPr>
            <p:ph type="body" idx="9"/>
          </p:nvPr>
        </p:nvSpPr>
        <p:spPr>
          <a:xfrm>
            <a:off x="6050502" y="3862520"/>
            <a:ext cx="1659000" cy="67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9" name="Google Shape;959;g8cb3422fbc_0_95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0" name="Google Shape;960;g8cb3422fbc_0_95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61" name="Google Shape;961;g8cb3422fbc_0_95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962"/>
        <p:cNvGrpSpPr/>
        <p:nvPr/>
      </p:nvGrpSpPr>
      <p:grpSpPr>
        <a:xfrm>
          <a:off x="0" y="0"/>
          <a:ext cx="0" cy="0"/>
          <a:chOff x="0" y="0"/>
          <a:chExt cx="0" cy="0"/>
        </a:xfrm>
      </p:grpSpPr>
      <p:sp>
        <p:nvSpPr>
          <p:cNvPr id="963" name="Google Shape;963;g8cb3422fbc_0_969"/>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64" name="Google Shape;964;g8cb3422fbc_0_969"/>
          <p:cNvSpPr txBox="1">
            <a:spLocks noGrp="1"/>
          </p:cNvSpPr>
          <p:nvPr>
            <p:ph type="title"/>
          </p:nvPr>
        </p:nvSpPr>
        <p:spPr>
          <a:xfrm>
            <a:off x="642473" y="546498"/>
            <a:ext cx="5902800" cy="567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5" name="Google Shape;965;g8cb3422fbc_0_969"/>
          <p:cNvSpPr/>
          <p:nvPr/>
        </p:nvSpPr>
        <p:spPr>
          <a:xfrm>
            <a:off x="4599929" y="1870236"/>
            <a:ext cx="39219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66" name="Google Shape;966;g8cb3422fbc_0_969"/>
          <p:cNvSpPr>
            <a:spLocks noGrp="1"/>
          </p:cNvSpPr>
          <p:nvPr>
            <p:ph type="pic" idx="2"/>
          </p:nvPr>
        </p:nvSpPr>
        <p:spPr>
          <a:xfrm>
            <a:off x="4599929" y="1868092"/>
            <a:ext cx="3921900" cy="2325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7" name="Google Shape;967;g8cb3422fbc_0_969"/>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8" name="Google Shape;968;g8cb3422fbc_0_969"/>
          <p:cNvSpPr txBox="1">
            <a:spLocks noGrp="1"/>
          </p:cNvSpPr>
          <p:nvPr>
            <p:ph type="body" idx="1"/>
          </p:nvPr>
        </p:nvSpPr>
        <p:spPr>
          <a:xfrm>
            <a:off x="629841" y="3145632"/>
            <a:ext cx="3343200" cy="284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9" name="Google Shape;969;g8cb3422fbc_0_969"/>
          <p:cNvSpPr txBox="1">
            <a:spLocks noGrp="1"/>
          </p:cNvSpPr>
          <p:nvPr>
            <p:ph type="body" idx="4"/>
          </p:nvPr>
        </p:nvSpPr>
        <p:spPr>
          <a:xfrm>
            <a:off x="635000" y="3515616"/>
            <a:ext cx="3343200" cy="284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70" name="Google Shape;970;g8cb3422fbc_0_969"/>
          <p:cNvSpPr txBox="1">
            <a:spLocks noGrp="1"/>
          </p:cNvSpPr>
          <p:nvPr>
            <p:ph type="dt" idx="10"/>
          </p:nvPr>
        </p:nvSpPr>
        <p:spPr>
          <a:xfrm>
            <a:off x="642473"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1" name="Google Shape;971;g8cb3422fbc_0_969"/>
          <p:cNvSpPr txBox="1">
            <a:spLocks noGrp="1"/>
          </p:cNvSpPr>
          <p:nvPr>
            <p:ph type="sldNum" idx="12"/>
          </p:nvPr>
        </p:nvSpPr>
        <p:spPr>
          <a:xfrm>
            <a:off x="6466042"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72" name="Google Shape;972;g8cb3422fbc_0_969"/>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973" name="Google Shape;973;g8cb3422fbc_0_969"/>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74" name="Google Shape;974;g8cb3422fbc_0_969"/>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75" name="Google Shape;975;g8cb3422fbc_0_969"/>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976"/>
        <p:cNvGrpSpPr/>
        <p:nvPr/>
      </p:nvGrpSpPr>
      <p:grpSpPr>
        <a:xfrm>
          <a:off x="0" y="0"/>
          <a:ext cx="0" cy="0"/>
          <a:chOff x="0" y="0"/>
          <a:chExt cx="0" cy="0"/>
        </a:xfrm>
      </p:grpSpPr>
      <p:pic>
        <p:nvPicPr>
          <p:cNvPr id="977" name="Google Shape;977;g8cb3422fbc_0_983"/>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978" name="Google Shape;978;g8cb3422fbc_0_983"/>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979" name="Google Shape;979;g8cb3422fbc_0_983"/>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980" name="Google Shape;980;g8cb3422fbc_0_983"/>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981" name="Google Shape;981;g8cb3422fbc_0_983"/>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982" name="Google Shape;982;g8cb3422fbc_0_983"/>
          <p:cNvSpPr txBox="1">
            <a:spLocks noGrp="1"/>
          </p:cNvSpPr>
          <p:nvPr>
            <p:ph type="body" idx="1"/>
          </p:nvPr>
        </p:nvSpPr>
        <p:spPr>
          <a:xfrm>
            <a:off x="878243" y="1572506"/>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3" name="Google Shape;983;g8cb3422fbc_0_983"/>
          <p:cNvSpPr txBox="1">
            <a:spLocks noGrp="1"/>
          </p:cNvSpPr>
          <p:nvPr>
            <p:ph type="body" idx="2"/>
          </p:nvPr>
        </p:nvSpPr>
        <p:spPr>
          <a:xfrm>
            <a:off x="878243" y="1088140"/>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4" name="Google Shape;984;g8cb3422fbc_0_983"/>
          <p:cNvSpPr txBox="1">
            <a:spLocks noGrp="1"/>
          </p:cNvSpPr>
          <p:nvPr>
            <p:ph type="body" idx="3"/>
          </p:nvPr>
        </p:nvSpPr>
        <p:spPr>
          <a:xfrm>
            <a:off x="878243" y="2046971"/>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5" name="Google Shape;985;g8cb3422fbc_0_983"/>
          <p:cNvSpPr txBox="1">
            <a:spLocks noGrp="1"/>
          </p:cNvSpPr>
          <p:nvPr>
            <p:ph type="body" idx="4"/>
          </p:nvPr>
        </p:nvSpPr>
        <p:spPr>
          <a:xfrm>
            <a:off x="878243" y="2528954"/>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6" name="Google Shape;986;g8cb3422fbc_0_983"/>
          <p:cNvSpPr txBox="1">
            <a:spLocks noGrp="1"/>
          </p:cNvSpPr>
          <p:nvPr>
            <p:ph type="body" idx="5"/>
          </p:nvPr>
        </p:nvSpPr>
        <p:spPr>
          <a:xfrm>
            <a:off x="878243" y="3005394"/>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7" name="Google Shape;987;g8cb3422fbc_0_983"/>
          <p:cNvSpPr txBox="1">
            <a:spLocks noGrp="1"/>
          </p:cNvSpPr>
          <p:nvPr>
            <p:ph type="body" idx="6"/>
          </p:nvPr>
        </p:nvSpPr>
        <p:spPr>
          <a:xfrm>
            <a:off x="4359486" y="1572507"/>
            <a:ext cx="2413500" cy="2319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8" name="Google Shape;988;g8cb3422fbc_0_983"/>
          <p:cNvSpPr txBox="1">
            <a:spLocks noGrp="1"/>
          </p:cNvSpPr>
          <p:nvPr>
            <p:ph type="body" idx="7"/>
          </p:nvPr>
        </p:nvSpPr>
        <p:spPr>
          <a:xfrm>
            <a:off x="4359486" y="1088140"/>
            <a:ext cx="2413500" cy="241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9" name="Google Shape;989;g8cb3422fbc_0_983"/>
          <p:cNvSpPr txBox="1">
            <a:spLocks noGrp="1"/>
          </p:cNvSpPr>
          <p:nvPr>
            <p:ph type="body" idx="8"/>
          </p:nvPr>
        </p:nvSpPr>
        <p:spPr>
          <a:xfrm>
            <a:off x="4359486" y="2046971"/>
            <a:ext cx="24135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0" name="Google Shape;990;g8cb3422fbc_0_983"/>
          <p:cNvSpPr txBox="1">
            <a:spLocks noGrp="1"/>
          </p:cNvSpPr>
          <p:nvPr>
            <p:ph type="body" idx="9"/>
          </p:nvPr>
        </p:nvSpPr>
        <p:spPr>
          <a:xfrm>
            <a:off x="4359486" y="2528954"/>
            <a:ext cx="24135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1" name="Google Shape;991;g8cb3422fbc_0_983"/>
          <p:cNvSpPr txBox="1">
            <a:spLocks noGrp="1"/>
          </p:cNvSpPr>
          <p:nvPr>
            <p:ph type="body" idx="13"/>
          </p:nvPr>
        </p:nvSpPr>
        <p:spPr>
          <a:xfrm>
            <a:off x="4359486" y="3005394"/>
            <a:ext cx="24135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2" name="Google Shape;992;g8cb3422fbc_0_98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3" name="Google Shape;993;g8cb3422fbc_0_98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94" name="Google Shape;994;g8cb3422fbc_0_983"/>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995" name="Google Shape;995;g8cb3422fbc_0_983"/>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996" name="Google Shape;996;g8cb3422fbc_0_983"/>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997" name="Google Shape;997;g8cb3422fbc_0_983"/>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998" name="Google Shape;998;g8cb3422fbc_0_983"/>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999" name="Google Shape;999;g8cb3422fbc_0_983"/>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1000" name="Google Shape;1000;g8cb3422fbc_0_983"/>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1001" name="Google Shape;1001;g8cb3422fbc_0_983"/>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1002" name="Google Shape;1002;g8cb3422fbc_0_983"/>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1003" name="Google Shape;1003;g8cb3422fbc_0_983"/>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1004" name="Google Shape;1004;g8cb3422fbc_0_983"/>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05" name="Google Shape;1005;g8cb3422fbc_0_98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06" name="Google Shape;1006;g8cb3422fbc_0_983"/>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1007"/>
        <p:cNvGrpSpPr/>
        <p:nvPr/>
      </p:nvGrpSpPr>
      <p:grpSpPr>
        <a:xfrm>
          <a:off x="0" y="0"/>
          <a:ext cx="0" cy="0"/>
          <a:chOff x="0" y="0"/>
          <a:chExt cx="0" cy="0"/>
        </a:xfrm>
      </p:grpSpPr>
      <p:sp>
        <p:nvSpPr>
          <p:cNvPr id="1008" name="Google Shape;1008;g8cb3422fbc_0_1014"/>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09" name="Google Shape;1009;g8cb3422fbc_0_1014"/>
          <p:cNvSpPr/>
          <p:nvPr/>
        </p:nvSpPr>
        <p:spPr>
          <a:xfrm>
            <a:off x="629841" y="2556933"/>
            <a:ext cx="7891800" cy="826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1010" name="Google Shape;1010;g8cb3422fbc_0_1014"/>
          <p:cNvGrpSpPr/>
          <p:nvPr/>
        </p:nvGrpSpPr>
        <p:grpSpPr>
          <a:xfrm>
            <a:off x="994825" y="3020941"/>
            <a:ext cx="775092" cy="174782"/>
            <a:chOff x="1326382" y="4041646"/>
            <a:chExt cx="2597494" cy="653145"/>
          </a:xfrm>
        </p:grpSpPr>
        <p:sp>
          <p:nvSpPr>
            <p:cNvPr id="1011" name="Google Shape;1011;g8cb3422fbc_0_1014"/>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2" name="Google Shape;1012;g8cb3422fbc_0_1014"/>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3" name="Google Shape;1013;g8cb3422fbc_0_1014"/>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4" name="Google Shape;1014;g8cb3422fbc_0_1014"/>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5" name="Google Shape;1015;g8cb3422fbc_0_1014"/>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1016" name="Google Shape;1016;g8cb3422fbc_0_1014"/>
          <p:cNvSpPr txBox="1">
            <a:spLocks noGrp="1"/>
          </p:cNvSpPr>
          <p:nvPr>
            <p:ph type="body" idx="1"/>
          </p:nvPr>
        </p:nvSpPr>
        <p:spPr>
          <a:xfrm>
            <a:off x="1029406"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7" name="Google Shape;1017;g8cb3422fbc_0_1014"/>
          <p:cNvSpPr txBox="1">
            <a:spLocks noGrp="1"/>
          </p:cNvSpPr>
          <p:nvPr>
            <p:ph type="body" idx="2"/>
          </p:nvPr>
        </p:nvSpPr>
        <p:spPr>
          <a:xfrm>
            <a:off x="1921844"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8" name="Google Shape;1018;g8cb3422fbc_0_1014"/>
          <p:cNvSpPr txBox="1">
            <a:spLocks noGrp="1"/>
          </p:cNvSpPr>
          <p:nvPr>
            <p:ph type="body" idx="3"/>
          </p:nvPr>
        </p:nvSpPr>
        <p:spPr>
          <a:xfrm>
            <a:off x="2868429" y="3714682"/>
            <a:ext cx="2471700" cy="131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9" name="Google Shape;1019;g8cb3422fbc_0_1014"/>
          <p:cNvSpPr txBox="1">
            <a:spLocks noGrp="1"/>
          </p:cNvSpPr>
          <p:nvPr>
            <p:ph type="dt" idx="10"/>
          </p:nvPr>
        </p:nvSpPr>
        <p:spPr>
          <a:xfrm>
            <a:off x="636742"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20" name="Google Shape;1020;g8cb3422fbc_0_1014"/>
          <p:cNvSpPr txBox="1">
            <a:spLocks noGrp="1"/>
          </p:cNvSpPr>
          <p:nvPr>
            <p:ph type="sldNum" idx="12"/>
          </p:nvPr>
        </p:nvSpPr>
        <p:spPr>
          <a:xfrm>
            <a:off x="6466042"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21" name="Google Shape;1021;g8cb3422fbc_0_101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022" name="Google Shape;1022;g8cb3422fbc_0_1014"/>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3" name="Google Shape;1023;g8cb3422fbc_0_1014"/>
          <p:cNvSpPr/>
          <p:nvPr/>
        </p:nvSpPr>
        <p:spPr>
          <a:xfrm>
            <a:off x="629841" y="2535239"/>
            <a:ext cx="7939200" cy="848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1024" name="Google Shape;1024;g8cb3422fbc_0_1014"/>
          <p:cNvGrpSpPr/>
          <p:nvPr/>
        </p:nvGrpSpPr>
        <p:grpSpPr>
          <a:xfrm>
            <a:off x="923702" y="3020941"/>
            <a:ext cx="775092" cy="174782"/>
            <a:chOff x="1326382" y="4041646"/>
            <a:chExt cx="2597494" cy="653145"/>
          </a:xfrm>
        </p:grpSpPr>
        <p:sp>
          <p:nvSpPr>
            <p:cNvPr id="1025" name="Google Shape;1025;g8cb3422fbc_0_1014"/>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6" name="Google Shape;1026;g8cb3422fbc_0_1014"/>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7" name="Google Shape;1027;g8cb3422fbc_0_1014"/>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8" name="Google Shape;1028;g8cb3422fbc_0_1014"/>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9" name="Google Shape;1029;g8cb3422fbc_0_1014"/>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1030" name="Google Shape;1030;g8cb3422fbc_0_1014"/>
          <p:cNvSpPr txBox="1">
            <a:spLocks noGrp="1"/>
          </p:cNvSpPr>
          <p:nvPr>
            <p:ph type="body" idx="4"/>
          </p:nvPr>
        </p:nvSpPr>
        <p:spPr>
          <a:xfrm>
            <a:off x="958283"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1" name="Google Shape;1031;g8cb3422fbc_0_1014"/>
          <p:cNvSpPr txBox="1">
            <a:spLocks noGrp="1"/>
          </p:cNvSpPr>
          <p:nvPr>
            <p:ph type="body" idx="5"/>
          </p:nvPr>
        </p:nvSpPr>
        <p:spPr>
          <a:xfrm>
            <a:off x="1850721"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2" name="Google Shape;1032;g8cb3422fbc_0_1014"/>
          <p:cNvSpPr txBox="1">
            <a:spLocks noGrp="1"/>
          </p:cNvSpPr>
          <p:nvPr>
            <p:ph type="title"/>
          </p:nvPr>
        </p:nvSpPr>
        <p:spPr>
          <a:xfrm>
            <a:off x="630238" y="600075"/>
            <a:ext cx="6246900" cy="444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33" name="Google Shape;1033;g8cb3422fbc_0_101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1034"/>
        <p:cNvGrpSpPr/>
        <p:nvPr/>
      </p:nvGrpSpPr>
      <p:grpSpPr>
        <a:xfrm>
          <a:off x="0" y="0"/>
          <a:ext cx="0" cy="0"/>
          <a:chOff x="0" y="0"/>
          <a:chExt cx="0" cy="0"/>
        </a:xfrm>
      </p:grpSpPr>
      <p:sp>
        <p:nvSpPr>
          <p:cNvPr id="1035" name="Google Shape;1035;g8cb3422fbc_0_104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6" name="Google Shape;1036;g8cb3422fbc_0_104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37" name="Google Shape;1037;g8cb3422fbc_0_1041"/>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1038" name="Google Shape;1038;g8cb3422fbc_0_1041"/>
          <p:cNvSpPr txBox="1">
            <a:spLocks noGrp="1"/>
          </p:cNvSpPr>
          <p:nvPr>
            <p:ph type="body" idx="1"/>
          </p:nvPr>
        </p:nvSpPr>
        <p:spPr>
          <a:xfrm>
            <a:off x="991750"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9" name="Google Shape;1039;g8cb3422fbc_0_1041"/>
          <p:cNvSpPr txBox="1">
            <a:spLocks noGrp="1"/>
          </p:cNvSpPr>
          <p:nvPr>
            <p:ph type="body" idx="2"/>
          </p:nvPr>
        </p:nvSpPr>
        <p:spPr>
          <a:xfrm>
            <a:off x="991750"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0" name="Google Shape;1040;g8cb3422fbc_0_1041"/>
          <p:cNvSpPr txBox="1">
            <a:spLocks noGrp="1"/>
          </p:cNvSpPr>
          <p:nvPr>
            <p:ph type="body" idx="3"/>
          </p:nvPr>
        </p:nvSpPr>
        <p:spPr>
          <a:xfrm>
            <a:off x="991750"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1" name="Google Shape;1041;g8cb3422fbc_0_1041"/>
          <p:cNvSpPr txBox="1">
            <a:spLocks noGrp="1"/>
          </p:cNvSpPr>
          <p:nvPr>
            <p:ph type="body" idx="4"/>
          </p:nvPr>
        </p:nvSpPr>
        <p:spPr>
          <a:xfrm>
            <a:off x="244048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2" name="Google Shape;1042;g8cb3422fbc_0_1041"/>
          <p:cNvSpPr txBox="1">
            <a:spLocks noGrp="1"/>
          </p:cNvSpPr>
          <p:nvPr>
            <p:ph type="body" idx="5"/>
          </p:nvPr>
        </p:nvSpPr>
        <p:spPr>
          <a:xfrm>
            <a:off x="244048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3" name="Google Shape;1043;g8cb3422fbc_0_1041"/>
          <p:cNvSpPr txBox="1">
            <a:spLocks noGrp="1"/>
          </p:cNvSpPr>
          <p:nvPr>
            <p:ph type="body" idx="6"/>
          </p:nvPr>
        </p:nvSpPr>
        <p:spPr>
          <a:xfrm>
            <a:off x="244048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4" name="Google Shape;1044;g8cb3422fbc_0_1041"/>
          <p:cNvSpPr txBox="1">
            <a:spLocks noGrp="1"/>
          </p:cNvSpPr>
          <p:nvPr>
            <p:ph type="body" idx="7"/>
          </p:nvPr>
        </p:nvSpPr>
        <p:spPr>
          <a:xfrm>
            <a:off x="389229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5" name="Google Shape;1045;g8cb3422fbc_0_1041"/>
          <p:cNvSpPr txBox="1">
            <a:spLocks noGrp="1"/>
          </p:cNvSpPr>
          <p:nvPr>
            <p:ph type="body" idx="8"/>
          </p:nvPr>
        </p:nvSpPr>
        <p:spPr>
          <a:xfrm>
            <a:off x="389229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6" name="Google Shape;1046;g8cb3422fbc_0_1041"/>
          <p:cNvSpPr txBox="1">
            <a:spLocks noGrp="1"/>
          </p:cNvSpPr>
          <p:nvPr>
            <p:ph type="body" idx="9"/>
          </p:nvPr>
        </p:nvSpPr>
        <p:spPr>
          <a:xfrm>
            <a:off x="389229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7" name="Google Shape;1047;g8cb3422fbc_0_1041"/>
          <p:cNvSpPr txBox="1">
            <a:spLocks noGrp="1"/>
          </p:cNvSpPr>
          <p:nvPr>
            <p:ph type="body" idx="13"/>
          </p:nvPr>
        </p:nvSpPr>
        <p:spPr>
          <a:xfrm>
            <a:off x="5326899"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8" name="Google Shape;1048;g8cb3422fbc_0_1041"/>
          <p:cNvSpPr txBox="1">
            <a:spLocks noGrp="1"/>
          </p:cNvSpPr>
          <p:nvPr>
            <p:ph type="body" idx="14"/>
          </p:nvPr>
        </p:nvSpPr>
        <p:spPr>
          <a:xfrm>
            <a:off x="5326899"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9" name="Google Shape;1049;g8cb3422fbc_0_1041"/>
          <p:cNvSpPr txBox="1">
            <a:spLocks noGrp="1"/>
          </p:cNvSpPr>
          <p:nvPr>
            <p:ph type="body" idx="15"/>
          </p:nvPr>
        </p:nvSpPr>
        <p:spPr>
          <a:xfrm>
            <a:off x="5326899"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0" name="Google Shape;1050;g8cb3422fbc_0_1041"/>
          <p:cNvSpPr txBox="1">
            <a:spLocks noGrp="1"/>
          </p:cNvSpPr>
          <p:nvPr>
            <p:ph type="body" idx="16"/>
          </p:nvPr>
        </p:nvSpPr>
        <p:spPr>
          <a:xfrm>
            <a:off x="6735161"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1" name="Google Shape;1051;g8cb3422fbc_0_1041"/>
          <p:cNvSpPr txBox="1">
            <a:spLocks noGrp="1"/>
          </p:cNvSpPr>
          <p:nvPr>
            <p:ph type="body" idx="17"/>
          </p:nvPr>
        </p:nvSpPr>
        <p:spPr>
          <a:xfrm>
            <a:off x="6735161"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2" name="Google Shape;1052;g8cb3422fbc_0_1041"/>
          <p:cNvSpPr txBox="1">
            <a:spLocks noGrp="1"/>
          </p:cNvSpPr>
          <p:nvPr>
            <p:ph type="body" idx="18"/>
          </p:nvPr>
        </p:nvSpPr>
        <p:spPr>
          <a:xfrm>
            <a:off x="6735161"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3" name="Google Shape;1053;g8cb3422fbc_0_1041"/>
          <p:cNvSpPr txBox="1">
            <a:spLocks noGrp="1"/>
          </p:cNvSpPr>
          <p:nvPr>
            <p:ph type="body" idx="19"/>
          </p:nvPr>
        </p:nvSpPr>
        <p:spPr>
          <a:xfrm>
            <a:off x="904066" y="3531649"/>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4" name="Google Shape;1054;g8cb3422fbc_0_1041"/>
          <p:cNvSpPr txBox="1">
            <a:spLocks noGrp="1"/>
          </p:cNvSpPr>
          <p:nvPr>
            <p:ph type="body" idx="20"/>
          </p:nvPr>
        </p:nvSpPr>
        <p:spPr>
          <a:xfrm>
            <a:off x="2352802" y="3531649"/>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5" name="Google Shape;1055;g8cb3422fbc_0_1041"/>
          <p:cNvSpPr txBox="1">
            <a:spLocks noGrp="1"/>
          </p:cNvSpPr>
          <p:nvPr>
            <p:ph type="body" idx="21"/>
          </p:nvPr>
        </p:nvSpPr>
        <p:spPr>
          <a:xfrm>
            <a:off x="3829621" y="3531648"/>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6" name="Google Shape;1056;g8cb3422fbc_0_1041"/>
          <p:cNvSpPr txBox="1">
            <a:spLocks noGrp="1"/>
          </p:cNvSpPr>
          <p:nvPr>
            <p:ph type="body" idx="22"/>
          </p:nvPr>
        </p:nvSpPr>
        <p:spPr>
          <a:xfrm>
            <a:off x="5306440" y="3531648"/>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7" name="Google Shape;1057;g8cb3422fbc_0_1041"/>
          <p:cNvSpPr txBox="1">
            <a:spLocks noGrp="1"/>
          </p:cNvSpPr>
          <p:nvPr>
            <p:ph type="body" idx="23"/>
          </p:nvPr>
        </p:nvSpPr>
        <p:spPr>
          <a:xfrm>
            <a:off x="6755176" y="3531647"/>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058" name="Google Shape;1058;g8cb3422fbc_0_1041"/>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1059" name="Google Shape;1059;g8cb3422fbc_0_1041"/>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60" name="Google Shape;1060;g8cb3422fbc_0_104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61" name="Google Shape;1061;g8cb3422fbc_0_104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1062"/>
        <p:cNvGrpSpPr/>
        <p:nvPr/>
      </p:nvGrpSpPr>
      <p:grpSpPr>
        <a:xfrm>
          <a:off x="0" y="0"/>
          <a:ext cx="0" cy="0"/>
          <a:chOff x="0" y="0"/>
          <a:chExt cx="0" cy="0"/>
        </a:xfrm>
      </p:grpSpPr>
      <p:sp>
        <p:nvSpPr>
          <p:cNvPr id="1063" name="Google Shape;1063;g8cb3422fbc_0_106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64" name="Google Shape;1064;g8cb3422fbc_0_106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065" name="Google Shape;1065;g8cb3422fbc_0_1069"/>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66" name="Google Shape;1066;g8cb3422fbc_0_1069"/>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67" name="Google Shape;1067;g8cb3422fbc_0_1069"/>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1068"/>
        <p:cNvGrpSpPr/>
        <p:nvPr/>
      </p:nvGrpSpPr>
      <p:grpSpPr>
        <a:xfrm>
          <a:off x="0" y="0"/>
          <a:ext cx="0" cy="0"/>
          <a:chOff x="0" y="0"/>
          <a:chExt cx="0" cy="0"/>
        </a:xfrm>
      </p:grpSpPr>
      <p:sp>
        <p:nvSpPr>
          <p:cNvPr id="1069" name="Google Shape;1069;g8cb3422fbc_0_107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0" name="Google Shape;1070;g8cb3422fbc_0_107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071" name="Google Shape;1071;g8cb3422fbc_0_1075"/>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2" name="Google Shape;1072;g8cb3422fbc_0_1075"/>
          <p:cNvPicPr preferRelativeResize="0"/>
          <p:nvPr/>
        </p:nvPicPr>
        <p:blipFill rotWithShape="1">
          <a:blip r:embed="rId2">
            <a:alphaModFix/>
          </a:blip>
          <a:srcRect/>
          <a:stretch/>
        </p:blipFill>
        <p:spPr>
          <a:xfrm>
            <a:off x="5176215" y="3284258"/>
            <a:ext cx="1319700" cy="422700"/>
          </a:xfrm>
          <a:prstGeom prst="rect">
            <a:avLst/>
          </a:prstGeom>
          <a:noFill/>
          <a:ln>
            <a:noFill/>
          </a:ln>
        </p:spPr>
      </p:pic>
      <p:pic>
        <p:nvPicPr>
          <p:cNvPr id="1073" name="Google Shape;1073;g8cb3422fbc_0_1075"/>
          <p:cNvPicPr preferRelativeResize="0"/>
          <p:nvPr/>
        </p:nvPicPr>
        <p:blipFill rotWithShape="1">
          <a:blip r:embed="rId3">
            <a:alphaModFix/>
          </a:blip>
          <a:srcRect/>
          <a:stretch/>
        </p:blipFill>
        <p:spPr>
          <a:xfrm>
            <a:off x="6609469" y="3232411"/>
            <a:ext cx="1333800" cy="432000"/>
          </a:xfrm>
          <a:prstGeom prst="rect">
            <a:avLst/>
          </a:prstGeom>
          <a:noFill/>
          <a:ln>
            <a:noFill/>
          </a:ln>
        </p:spPr>
      </p:pic>
      <p:sp>
        <p:nvSpPr>
          <p:cNvPr id="1074" name="Google Shape;1074;g8cb3422fbc_0_1075"/>
          <p:cNvSpPr txBox="1">
            <a:spLocks noGrp="1"/>
          </p:cNvSpPr>
          <p:nvPr>
            <p:ph type="body" idx="1"/>
          </p:nvPr>
        </p:nvSpPr>
        <p:spPr>
          <a:xfrm>
            <a:off x="630238" y="1600199"/>
            <a:ext cx="3182100" cy="300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5" name="Google Shape;1075;g8cb3422fbc_0_1075"/>
          <p:cNvSpPr txBox="1">
            <a:spLocks noGrp="1"/>
          </p:cNvSpPr>
          <p:nvPr>
            <p:ph type="body" idx="2"/>
          </p:nvPr>
        </p:nvSpPr>
        <p:spPr>
          <a:xfrm>
            <a:off x="5306779" y="3059187"/>
            <a:ext cx="671700" cy="35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6" name="Google Shape;1076;g8cb3422fbc_0_1075"/>
          <p:cNvSpPr txBox="1">
            <a:spLocks noGrp="1"/>
          </p:cNvSpPr>
          <p:nvPr>
            <p:ph type="body" idx="3"/>
          </p:nvPr>
        </p:nvSpPr>
        <p:spPr>
          <a:xfrm>
            <a:off x="6894111" y="3052728"/>
            <a:ext cx="671700" cy="32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7" name="Google Shape;1077;g8cb3422fbc_0_1075"/>
          <p:cNvSpPr txBox="1">
            <a:spLocks noGrp="1"/>
          </p:cNvSpPr>
          <p:nvPr>
            <p:ph type="body" idx="4"/>
          </p:nvPr>
        </p:nvSpPr>
        <p:spPr>
          <a:xfrm>
            <a:off x="5306778"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8" name="Google Shape;1078;g8cb3422fbc_0_1075"/>
          <p:cNvSpPr txBox="1">
            <a:spLocks noGrp="1"/>
          </p:cNvSpPr>
          <p:nvPr>
            <p:ph type="body" idx="5"/>
          </p:nvPr>
        </p:nvSpPr>
        <p:spPr>
          <a:xfrm>
            <a:off x="5299344"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9" name="Google Shape;1079;g8cb3422fbc_0_1075"/>
          <p:cNvSpPr txBox="1">
            <a:spLocks noGrp="1"/>
          </p:cNvSpPr>
          <p:nvPr>
            <p:ph type="body" idx="6"/>
          </p:nvPr>
        </p:nvSpPr>
        <p:spPr>
          <a:xfrm>
            <a:off x="6890089"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0" name="Google Shape;1080;g8cb3422fbc_0_1075"/>
          <p:cNvSpPr txBox="1">
            <a:spLocks noGrp="1"/>
          </p:cNvSpPr>
          <p:nvPr>
            <p:ph type="body" idx="7"/>
          </p:nvPr>
        </p:nvSpPr>
        <p:spPr>
          <a:xfrm>
            <a:off x="6882655"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1" name="Google Shape;1081;g8cb3422fbc_0_1075"/>
          <p:cNvSpPr>
            <a:spLocks noGrp="1"/>
          </p:cNvSpPr>
          <p:nvPr>
            <p:ph type="chart" idx="8"/>
          </p:nvPr>
        </p:nvSpPr>
        <p:spPr>
          <a:xfrm>
            <a:off x="5295900" y="1600200"/>
            <a:ext cx="32259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2" name="Google Shape;1082;g8cb3422fbc_0_1075"/>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3" name="Google Shape;1083;g8cb3422fbc_0_1075"/>
          <p:cNvPicPr preferRelativeResize="0"/>
          <p:nvPr/>
        </p:nvPicPr>
        <p:blipFill rotWithShape="1">
          <a:blip r:embed="rId2">
            <a:alphaModFix/>
          </a:blip>
          <a:srcRect/>
          <a:stretch/>
        </p:blipFill>
        <p:spPr>
          <a:xfrm>
            <a:off x="5176215" y="3284258"/>
            <a:ext cx="1319700" cy="422700"/>
          </a:xfrm>
          <a:prstGeom prst="rect">
            <a:avLst/>
          </a:prstGeom>
          <a:noFill/>
          <a:ln>
            <a:noFill/>
          </a:ln>
        </p:spPr>
      </p:pic>
      <p:pic>
        <p:nvPicPr>
          <p:cNvPr id="1084" name="Google Shape;1084;g8cb3422fbc_0_1075"/>
          <p:cNvPicPr preferRelativeResize="0"/>
          <p:nvPr/>
        </p:nvPicPr>
        <p:blipFill rotWithShape="1">
          <a:blip r:embed="rId3">
            <a:alphaModFix/>
          </a:blip>
          <a:srcRect/>
          <a:stretch/>
        </p:blipFill>
        <p:spPr>
          <a:xfrm>
            <a:off x="6609469" y="3232411"/>
            <a:ext cx="1333800" cy="432000"/>
          </a:xfrm>
          <a:prstGeom prst="rect">
            <a:avLst/>
          </a:prstGeom>
          <a:noFill/>
          <a:ln>
            <a:noFill/>
          </a:ln>
        </p:spPr>
      </p:pic>
      <p:sp>
        <p:nvSpPr>
          <p:cNvPr id="1085" name="Google Shape;1085;g8cb3422fbc_0_1075"/>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86" name="Google Shape;1086;g8cb3422fbc_0_107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87" name="Google Shape;1087;g8cb3422fbc_0_107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56"/>
        <p:cNvGrpSpPr/>
        <p:nvPr/>
      </p:nvGrpSpPr>
      <p:grpSpPr>
        <a:xfrm>
          <a:off x="0" y="0"/>
          <a:ext cx="0" cy="0"/>
          <a:chOff x="0" y="0"/>
          <a:chExt cx="0" cy="0"/>
        </a:xfrm>
      </p:grpSpPr>
      <p:sp>
        <p:nvSpPr>
          <p:cNvPr id="57" name="Google Shape;57;p4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9" name="Google Shape;59;p41"/>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72D40"/>
              </a:buClr>
              <a:buSzPts val="1400"/>
              <a:buFont typeface="Proxima Nova"/>
              <a:buNone/>
              <a:defRPr>
                <a:solidFill>
                  <a:srgbClr val="E72D40"/>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0" name="Google Shape;60;p41"/>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1" name="Google Shape;61;p41"/>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62" name="Google Shape;62;p41"/>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1088"/>
        <p:cNvGrpSpPr/>
        <p:nvPr/>
      </p:nvGrpSpPr>
      <p:grpSpPr>
        <a:xfrm>
          <a:off x="0" y="0"/>
          <a:ext cx="0" cy="0"/>
          <a:chOff x="0" y="0"/>
          <a:chExt cx="0" cy="0"/>
        </a:xfrm>
      </p:grpSpPr>
      <p:sp>
        <p:nvSpPr>
          <p:cNvPr id="1089" name="Google Shape;1089;g8cb3422fbc_0_109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0" name="Google Shape;1090;g8cb3422fbc_0_109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91" name="Google Shape;1091;g8cb3422fbc_0_1095"/>
          <p:cNvPicPr preferRelativeResize="0"/>
          <p:nvPr/>
        </p:nvPicPr>
        <p:blipFill rotWithShape="1">
          <a:blip r:embed="rId2">
            <a:alphaModFix/>
          </a:blip>
          <a:srcRect/>
          <a:stretch/>
        </p:blipFill>
        <p:spPr>
          <a:xfrm>
            <a:off x="1960619" y="1967641"/>
            <a:ext cx="2754300" cy="1409100"/>
          </a:xfrm>
          <a:prstGeom prst="rect">
            <a:avLst/>
          </a:prstGeom>
          <a:noFill/>
          <a:ln>
            <a:noFill/>
          </a:ln>
        </p:spPr>
      </p:pic>
      <p:pic>
        <p:nvPicPr>
          <p:cNvPr id="1092" name="Google Shape;1092;g8cb3422fbc_0_1095"/>
          <p:cNvPicPr preferRelativeResize="0"/>
          <p:nvPr/>
        </p:nvPicPr>
        <p:blipFill rotWithShape="1">
          <a:blip r:embed="rId3">
            <a:alphaModFix/>
          </a:blip>
          <a:srcRect/>
          <a:stretch/>
        </p:blipFill>
        <p:spPr>
          <a:xfrm>
            <a:off x="880659" y="1705476"/>
            <a:ext cx="4222800" cy="2160300"/>
          </a:xfrm>
          <a:prstGeom prst="rect">
            <a:avLst/>
          </a:prstGeom>
          <a:noFill/>
          <a:ln>
            <a:noFill/>
          </a:ln>
        </p:spPr>
      </p:pic>
      <p:pic>
        <p:nvPicPr>
          <p:cNvPr id="1093" name="Google Shape;1093;g8cb3422fbc_0_1095"/>
          <p:cNvPicPr preferRelativeResize="0"/>
          <p:nvPr/>
        </p:nvPicPr>
        <p:blipFill rotWithShape="1">
          <a:blip r:embed="rId4">
            <a:alphaModFix/>
          </a:blip>
          <a:srcRect/>
          <a:stretch/>
        </p:blipFill>
        <p:spPr>
          <a:xfrm>
            <a:off x="3542547" y="1697092"/>
            <a:ext cx="4222800" cy="2160300"/>
          </a:xfrm>
          <a:prstGeom prst="rect">
            <a:avLst/>
          </a:prstGeom>
          <a:noFill/>
          <a:ln>
            <a:noFill/>
          </a:ln>
        </p:spPr>
      </p:pic>
      <p:sp>
        <p:nvSpPr>
          <p:cNvPr id="1094" name="Google Shape;1094;g8cb3422fbc_0_1095"/>
          <p:cNvSpPr txBox="1">
            <a:spLocks noGrp="1"/>
          </p:cNvSpPr>
          <p:nvPr>
            <p:ph type="body" idx="1"/>
          </p:nvPr>
        </p:nvSpPr>
        <p:spPr>
          <a:xfrm>
            <a:off x="2286696"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5" name="Google Shape;1095;g8cb3422fbc_0_1095"/>
          <p:cNvSpPr txBox="1">
            <a:spLocks noGrp="1"/>
          </p:cNvSpPr>
          <p:nvPr>
            <p:ph type="body" idx="2"/>
          </p:nvPr>
        </p:nvSpPr>
        <p:spPr>
          <a:xfrm>
            <a:off x="2286696"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6" name="Google Shape;1096;g8cb3422fbc_0_1095"/>
          <p:cNvSpPr txBox="1">
            <a:spLocks noGrp="1"/>
          </p:cNvSpPr>
          <p:nvPr>
            <p:ph type="body" idx="3"/>
          </p:nvPr>
        </p:nvSpPr>
        <p:spPr>
          <a:xfrm>
            <a:off x="4973335"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7" name="Google Shape;1097;g8cb3422fbc_0_1095"/>
          <p:cNvSpPr txBox="1">
            <a:spLocks noGrp="1"/>
          </p:cNvSpPr>
          <p:nvPr>
            <p:ph type="body" idx="4"/>
          </p:nvPr>
        </p:nvSpPr>
        <p:spPr>
          <a:xfrm>
            <a:off x="4973335"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098" name="Google Shape;1098;g8cb3422fbc_0_1095"/>
          <p:cNvPicPr preferRelativeResize="0"/>
          <p:nvPr/>
        </p:nvPicPr>
        <p:blipFill rotWithShape="1">
          <a:blip r:embed="rId2">
            <a:alphaModFix/>
          </a:blip>
          <a:srcRect/>
          <a:stretch/>
        </p:blipFill>
        <p:spPr>
          <a:xfrm>
            <a:off x="1960619" y="1967641"/>
            <a:ext cx="2754300" cy="1409100"/>
          </a:xfrm>
          <a:prstGeom prst="rect">
            <a:avLst/>
          </a:prstGeom>
          <a:noFill/>
          <a:ln>
            <a:noFill/>
          </a:ln>
        </p:spPr>
      </p:pic>
      <p:pic>
        <p:nvPicPr>
          <p:cNvPr id="1099" name="Google Shape;1099;g8cb3422fbc_0_1095"/>
          <p:cNvPicPr preferRelativeResize="0"/>
          <p:nvPr/>
        </p:nvPicPr>
        <p:blipFill rotWithShape="1">
          <a:blip r:embed="rId3">
            <a:alphaModFix/>
          </a:blip>
          <a:srcRect/>
          <a:stretch/>
        </p:blipFill>
        <p:spPr>
          <a:xfrm>
            <a:off x="880659" y="1705476"/>
            <a:ext cx="4222800" cy="2160300"/>
          </a:xfrm>
          <a:prstGeom prst="rect">
            <a:avLst/>
          </a:prstGeom>
          <a:noFill/>
          <a:ln>
            <a:noFill/>
          </a:ln>
        </p:spPr>
      </p:pic>
      <p:pic>
        <p:nvPicPr>
          <p:cNvPr id="1100" name="Google Shape;1100;g8cb3422fbc_0_1095"/>
          <p:cNvPicPr preferRelativeResize="0"/>
          <p:nvPr/>
        </p:nvPicPr>
        <p:blipFill rotWithShape="1">
          <a:blip r:embed="rId4">
            <a:alphaModFix/>
          </a:blip>
          <a:srcRect/>
          <a:stretch/>
        </p:blipFill>
        <p:spPr>
          <a:xfrm>
            <a:off x="3542547" y="1697092"/>
            <a:ext cx="4222800" cy="2160300"/>
          </a:xfrm>
          <a:prstGeom prst="rect">
            <a:avLst/>
          </a:prstGeom>
          <a:noFill/>
          <a:ln>
            <a:noFill/>
          </a:ln>
        </p:spPr>
      </p:pic>
      <p:sp>
        <p:nvSpPr>
          <p:cNvPr id="1101" name="Google Shape;1101;g8cb3422fbc_0_1095"/>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102" name="Google Shape;1102;g8cb3422fbc_0_109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103" name="Google Shape;1103;g8cb3422fbc_0_1095"/>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1104"/>
        <p:cNvGrpSpPr/>
        <p:nvPr/>
      </p:nvGrpSpPr>
      <p:grpSpPr>
        <a:xfrm>
          <a:off x="0" y="0"/>
          <a:ext cx="0" cy="0"/>
          <a:chOff x="0" y="0"/>
          <a:chExt cx="0" cy="0"/>
        </a:xfrm>
      </p:grpSpPr>
      <p:sp>
        <p:nvSpPr>
          <p:cNvPr id="1105" name="Google Shape;1105;g8cb3422fbc_0_111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6" name="Google Shape;1106;g8cb3422fbc_0_11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07" name="Google Shape;1107;g8cb3422fbc_0_1111"/>
          <p:cNvPicPr preferRelativeResize="0"/>
          <p:nvPr/>
        </p:nvPicPr>
        <p:blipFill rotWithShape="1">
          <a:blip r:embed="rId2">
            <a:alphaModFix/>
          </a:blip>
          <a:srcRect/>
          <a:stretch/>
        </p:blipFill>
        <p:spPr>
          <a:xfrm>
            <a:off x="914602" y="2566307"/>
            <a:ext cx="2538300" cy="1298400"/>
          </a:xfrm>
          <a:prstGeom prst="rect">
            <a:avLst/>
          </a:prstGeom>
          <a:noFill/>
          <a:ln>
            <a:noFill/>
          </a:ln>
        </p:spPr>
      </p:pic>
      <p:pic>
        <p:nvPicPr>
          <p:cNvPr id="1108" name="Google Shape;1108;g8cb3422fbc_0_1111"/>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1109" name="Google Shape;1109;g8cb3422fbc_0_1111"/>
          <p:cNvSpPr txBox="1">
            <a:spLocks noGrp="1"/>
          </p:cNvSpPr>
          <p:nvPr>
            <p:ph type="body" idx="1"/>
          </p:nvPr>
        </p:nvSpPr>
        <p:spPr>
          <a:xfrm>
            <a:off x="1263041" y="2104600"/>
            <a:ext cx="830400" cy="291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0" name="Google Shape;1110;g8cb3422fbc_0_1111"/>
          <p:cNvSpPr txBox="1">
            <a:spLocks noGrp="1"/>
          </p:cNvSpPr>
          <p:nvPr>
            <p:ph type="body" idx="2"/>
          </p:nvPr>
        </p:nvSpPr>
        <p:spPr>
          <a:xfrm>
            <a:off x="2470356" y="3778988"/>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1" name="Google Shape;1111;g8cb3422fbc_0_1111"/>
          <p:cNvSpPr txBox="1">
            <a:spLocks noGrp="1"/>
          </p:cNvSpPr>
          <p:nvPr>
            <p:ph type="body" idx="3"/>
          </p:nvPr>
        </p:nvSpPr>
        <p:spPr>
          <a:xfrm>
            <a:off x="3530790" y="2108961"/>
            <a:ext cx="824400" cy="287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2" name="Google Shape;1112;g8cb3422fbc_0_1111"/>
          <p:cNvSpPr txBox="1">
            <a:spLocks noGrp="1"/>
          </p:cNvSpPr>
          <p:nvPr>
            <p:ph type="body" idx="4"/>
          </p:nvPr>
        </p:nvSpPr>
        <p:spPr>
          <a:xfrm>
            <a:off x="4729642" y="3771033"/>
            <a:ext cx="7455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3" name="Google Shape;1113;g8cb3422fbc_0_1111"/>
          <p:cNvSpPr txBox="1">
            <a:spLocks noGrp="1"/>
          </p:cNvSpPr>
          <p:nvPr>
            <p:ph type="body" idx="5"/>
          </p:nvPr>
        </p:nvSpPr>
        <p:spPr>
          <a:xfrm>
            <a:off x="5904099" y="2107682"/>
            <a:ext cx="758700" cy="2919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4" name="Google Shape;1114;g8cb3422fbc_0_1111"/>
          <p:cNvSpPr txBox="1">
            <a:spLocks noGrp="1"/>
          </p:cNvSpPr>
          <p:nvPr>
            <p:ph type="body" idx="6"/>
          </p:nvPr>
        </p:nvSpPr>
        <p:spPr>
          <a:xfrm>
            <a:off x="7023857" y="3762859"/>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5" name="Google Shape;1115;g8cb3422fbc_0_1111"/>
          <p:cNvSpPr txBox="1">
            <a:spLocks noGrp="1"/>
          </p:cNvSpPr>
          <p:nvPr>
            <p:ph type="body" idx="7"/>
          </p:nvPr>
        </p:nvSpPr>
        <p:spPr>
          <a:xfrm>
            <a:off x="2156171"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6" name="Google Shape;1116;g8cb3422fbc_0_1111"/>
          <p:cNvSpPr txBox="1">
            <a:spLocks noGrp="1"/>
          </p:cNvSpPr>
          <p:nvPr>
            <p:ph type="body" idx="8"/>
          </p:nvPr>
        </p:nvSpPr>
        <p:spPr>
          <a:xfrm>
            <a:off x="2156171"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7" name="Google Shape;1117;g8cb3422fbc_0_1111"/>
          <p:cNvSpPr txBox="1">
            <a:spLocks noGrp="1"/>
          </p:cNvSpPr>
          <p:nvPr>
            <p:ph type="body" idx="9"/>
          </p:nvPr>
        </p:nvSpPr>
        <p:spPr>
          <a:xfrm>
            <a:off x="4513908"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8" name="Google Shape;1118;g8cb3422fbc_0_1111"/>
          <p:cNvSpPr txBox="1">
            <a:spLocks noGrp="1"/>
          </p:cNvSpPr>
          <p:nvPr>
            <p:ph type="body" idx="13"/>
          </p:nvPr>
        </p:nvSpPr>
        <p:spPr>
          <a:xfrm>
            <a:off x="4513908"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9" name="Google Shape;1119;g8cb3422fbc_0_1111"/>
          <p:cNvSpPr txBox="1">
            <a:spLocks noGrp="1"/>
          </p:cNvSpPr>
          <p:nvPr>
            <p:ph type="body" idx="14"/>
          </p:nvPr>
        </p:nvSpPr>
        <p:spPr>
          <a:xfrm>
            <a:off x="6720777"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0" name="Google Shape;1120;g8cb3422fbc_0_1111"/>
          <p:cNvSpPr txBox="1">
            <a:spLocks noGrp="1"/>
          </p:cNvSpPr>
          <p:nvPr>
            <p:ph type="body" idx="15"/>
          </p:nvPr>
        </p:nvSpPr>
        <p:spPr>
          <a:xfrm>
            <a:off x="6720777"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1" name="Google Shape;1121;g8cb3422fbc_0_1111"/>
          <p:cNvSpPr txBox="1">
            <a:spLocks noGrp="1"/>
          </p:cNvSpPr>
          <p:nvPr>
            <p:ph type="body" idx="16"/>
          </p:nvPr>
        </p:nvSpPr>
        <p:spPr>
          <a:xfrm>
            <a:off x="995265" y="3791876"/>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2" name="Google Shape;1122;g8cb3422fbc_0_1111"/>
          <p:cNvSpPr txBox="1">
            <a:spLocks noGrp="1"/>
          </p:cNvSpPr>
          <p:nvPr>
            <p:ph type="body" idx="17"/>
          </p:nvPr>
        </p:nvSpPr>
        <p:spPr>
          <a:xfrm>
            <a:off x="995265" y="405754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3" name="Google Shape;1123;g8cb3422fbc_0_1111"/>
          <p:cNvSpPr txBox="1">
            <a:spLocks noGrp="1"/>
          </p:cNvSpPr>
          <p:nvPr>
            <p:ph type="body" idx="18"/>
          </p:nvPr>
        </p:nvSpPr>
        <p:spPr>
          <a:xfrm>
            <a:off x="3326285" y="377969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4" name="Google Shape;1124;g8cb3422fbc_0_1111"/>
          <p:cNvSpPr txBox="1">
            <a:spLocks noGrp="1"/>
          </p:cNvSpPr>
          <p:nvPr>
            <p:ph type="body" idx="19"/>
          </p:nvPr>
        </p:nvSpPr>
        <p:spPr>
          <a:xfrm>
            <a:off x="3326285" y="404535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5" name="Google Shape;1125;g8cb3422fbc_0_1111"/>
          <p:cNvSpPr txBox="1">
            <a:spLocks noGrp="1"/>
          </p:cNvSpPr>
          <p:nvPr>
            <p:ph type="body" idx="20"/>
          </p:nvPr>
        </p:nvSpPr>
        <p:spPr>
          <a:xfrm>
            <a:off x="5599996" y="375897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6" name="Google Shape;1126;g8cb3422fbc_0_1111"/>
          <p:cNvSpPr txBox="1">
            <a:spLocks noGrp="1"/>
          </p:cNvSpPr>
          <p:nvPr>
            <p:ph type="body" idx="21"/>
          </p:nvPr>
        </p:nvSpPr>
        <p:spPr>
          <a:xfrm>
            <a:off x="5599996" y="4024639"/>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127" name="Google Shape;1127;g8cb3422fbc_0_1111"/>
          <p:cNvPicPr preferRelativeResize="0"/>
          <p:nvPr/>
        </p:nvPicPr>
        <p:blipFill rotWithShape="1">
          <a:blip r:embed="rId2">
            <a:alphaModFix/>
          </a:blip>
          <a:srcRect/>
          <a:stretch/>
        </p:blipFill>
        <p:spPr>
          <a:xfrm>
            <a:off x="914602" y="2566307"/>
            <a:ext cx="2538300" cy="1298400"/>
          </a:xfrm>
          <a:prstGeom prst="rect">
            <a:avLst/>
          </a:prstGeom>
          <a:noFill/>
          <a:ln>
            <a:noFill/>
          </a:ln>
        </p:spPr>
      </p:pic>
      <p:pic>
        <p:nvPicPr>
          <p:cNvPr id="1128" name="Google Shape;1128;g8cb3422fbc_0_1111"/>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1129" name="Google Shape;1129;g8cb3422fbc_0_1111"/>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130" name="Google Shape;1130;g8cb3422fbc_0_111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131" name="Google Shape;1131;g8cb3422fbc_0_1111"/>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1132"/>
        <p:cNvGrpSpPr/>
        <p:nvPr/>
      </p:nvGrpSpPr>
      <p:grpSpPr>
        <a:xfrm>
          <a:off x="0" y="0"/>
          <a:ext cx="0" cy="0"/>
          <a:chOff x="0" y="0"/>
          <a:chExt cx="0" cy="0"/>
        </a:xfrm>
      </p:grpSpPr>
      <p:sp>
        <p:nvSpPr>
          <p:cNvPr id="1133" name="Google Shape;1133;g8cb3422fbc_0_113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4" name="Google Shape;1134;g8cb3422fbc_0_113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35" name="Google Shape;1135;g8cb3422fbc_0_1139"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1136" name="Google Shape;1136;g8cb3422fbc_0_1139"/>
          <p:cNvSpPr txBox="1">
            <a:spLocks noGrp="1"/>
          </p:cNvSpPr>
          <p:nvPr>
            <p:ph type="body" idx="1"/>
          </p:nvPr>
        </p:nvSpPr>
        <p:spPr>
          <a:xfrm>
            <a:off x="630238" y="1347788"/>
            <a:ext cx="3182100" cy="277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7" name="Google Shape;1137;g8cb3422fbc_0_1139"/>
          <p:cNvSpPr txBox="1">
            <a:spLocks noGrp="1"/>
          </p:cNvSpPr>
          <p:nvPr>
            <p:ph type="body" idx="2"/>
          </p:nvPr>
        </p:nvSpPr>
        <p:spPr>
          <a:xfrm>
            <a:off x="6433953" y="172210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8" name="Google Shape;1138;g8cb3422fbc_0_1139"/>
          <p:cNvSpPr txBox="1">
            <a:spLocks noGrp="1"/>
          </p:cNvSpPr>
          <p:nvPr>
            <p:ph type="body" idx="3"/>
          </p:nvPr>
        </p:nvSpPr>
        <p:spPr>
          <a:xfrm>
            <a:off x="6433953" y="198777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9" name="Google Shape;1139;g8cb3422fbc_0_1139"/>
          <p:cNvSpPr txBox="1">
            <a:spLocks noGrp="1"/>
          </p:cNvSpPr>
          <p:nvPr>
            <p:ph type="body" idx="4"/>
          </p:nvPr>
        </p:nvSpPr>
        <p:spPr>
          <a:xfrm>
            <a:off x="4628562" y="3026158"/>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0" name="Google Shape;1140;g8cb3422fbc_0_1139"/>
          <p:cNvSpPr txBox="1">
            <a:spLocks noGrp="1"/>
          </p:cNvSpPr>
          <p:nvPr>
            <p:ph type="body" idx="5"/>
          </p:nvPr>
        </p:nvSpPr>
        <p:spPr>
          <a:xfrm>
            <a:off x="7003447" y="278373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1" name="Google Shape;1141;g8cb3422fbc_0_1139"/>
          <p:cNvSpPr txBox="1">
            <a:spLocks noGrp="1"/>
          </p:cNvSpPr>
          <p:nvPr>
            <p:ph type="body" idx="6"/>
          </p:nvPr>
        </p:nvSpPr>
        <p:spPr>
          <a:xfrm>
            <a:off x="7009593" y="3303767"/>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2" name="Google Shape;1142;g8cb3422fbc_0_1139"/>
          <p:cNvSpPr txBox="1">
            <a:spLocks noGrp="1"/>
          </p:cNvSpPr>
          <p:nvPr>
            <p:ph type="body" idx="7"/>
          </p:nvPr>
        </p:nvSpPr>
        <p:spPr>
          <a:xfrm>
            <a:off x="7009593" y="356943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3" name="Google Shape;1143;g8cb3422fbc_0_1139"/>
          <p:cNvSpPr txBox="1">
            <a:spLocks noGrp="1"/>
          </p:cNvSpPr>
          <p:nvPr>
            <p:ph type="body" idx="8"/>
          </p:nvPr>
        </p:nvSpPr>
        <p:spPr>
          <a:xfrm>
            <a:off x="6433953" y="403431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4" name="Google Shape;1144;g8cb3422fbc_0_1139"/>
          <p:cNvSpPr txBox="1">
            <a:spLocks noGrp="1"/>
          </p:cNvSpPr>
          <p:nvPr>
            <p:ph type="body" idx="9"/>
          </p:nvPr>
        </p:nvSpPr>
        <p:spPr>
          <a:xfrm>
            <a:off x="6433953" y="429997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5" name="Google Shape;1145;g8cb3422fbc_0_1139"/>
          <p:cNvSpPr txBox="1">
            <a:spLocks noGrp="1"/>
          </p:cNvSpPr>
          <p:nvPr>
            <p:ph type="body" idx="13"/>
          </p:nvPr>
        </p:nvSpPr>
        <p:spPr>
          <a:xfrm>
            <a:off x="7001132" y="252495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6" name="Google Shape;1146;g8cb3422fbc_0_1139"/>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147" name="Google Shape;1147;g8cb3422fbc_0_1139"/>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1148"/>
        <p:cNvGrpSpPr/>
        <p:nvPr/>
      </p:nvGrpSpPr>
      <p:grpSpPr>
        <a:xfrm>
          <a:off x="0" y="0"/>
          <a:ext cx="0" cy="0"/>
          <a:chOff x="0" y="0"/>
          <a:chExt cx="0" cy="0"/>
        </a:xfrm>
      </p:grpSpPr>
      <p:sp>
        <p:nvSpPr>
          <p:cNvPr id="1149" name="Google Shape;1149;g8cb3422fbc_0_115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50" name="Google Shape;1150;g8cb3422fbc_0_115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1" name="Google Shape;1151;g8cb3422fbc_0_1155"/>
          <p:cNvSpPr txBox="1">
            <a:spLocks noGrp="1"/>
          </p:cNvSpPr>
          <p:nvPr>
            <p:ph type="body" idx="1"/>
          </p:nvPr>
        </p:nvSpPr>
        <p:spPr>
          <a:xfrm>
            <a:off x="2184783" y="1316876"/>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2" name="Google Shape;1152;g8cb3422fbc_0_1155"/>
          <p:cNvSpPr txBox="1">
            <a:spLocks noGrp="1"/>
          </p:cNvSpPr>
          <p:nvPr>
            <p:ph type="body" idx="2"/>
          </p:nvPr>
        </p:nvSpPr>
        <p:spPr>
          <a:xfrm>
            <a:off x="2184783" y="1496505"/>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3" name="Google Shape;1153;g8cb3422fbc_0_1155"/>
          <p:cNvSpPr txBox="1">
            <a:spLocks noGrp="1"/>
          </p:cNvSpPr>
          <p:nvPr>
            <p:ph type="body" idx="3"/>
          </p:nvPr>
        </p:nvSpPr>
        <p:spPr>
          <a:xfrm>
            <a:off x="2184783" y="1708544"/>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4" name="Google Shape;1154;g8cb3422fbc_0_1155"/>
          <p:cNvSpPr txBox="1">
            <a:spLocks noGrp="1"/>
          </p:cNvSpPr>
          <p:nvPr>
            <p:ph type="body" idx="4"/>
          </p:nvPr>
        </p:nvSpPr>
        <p:spPr>
          <a:xfrm>
            <a:off x="1648313" y="216053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5" name="Google Shape;1155;g8cb3422fbc_0_1155"/>
          <p:cNvSpPr txBox="1">
            <a:spLocks noGrp="1"/>
          </p:cNvSpPr>
          <p:nvPr>
            <p:ph type="body" idx="5"/>
          </p:nvPr>
        </p:nvSpPr>
        <p:spPr>
          <a:xfrm>
            <a:off x="1648313" y="234016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6" name="Google Shape;1156;g8cb3422fbc_0_1155"/>
          <p:cNvSpPr txBox="1">
            <a:spLocks noGrp="1"/>
          </p:cNvSpPr>
          <p:nvPr>
            <p:ph type="body" idx="6"/>
          </p:nvPr>
        </p:nvSpPr>
        <p:spPr>
          <a:xfrm>
            <a:off x="1648313" y="255220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7" name="Google Shape;1157;g8cb3422fbc_0_1155"/>
          <p:cNvSpPr txBox="1">
            <a:spLocks noGrp="1"/>
          </p:cNvSpPr>
          <p:nvPr>
            <p:ph type="body" idx="7"/>
          </p:nvPr>
        </p:nvSpPr>
        <p:spPr>
          <a:xfrm>
            <a:off x="1670695" y="3113991"/>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8" name="Google Shape;1158;g8cb3422fbc_0_1155"/>
          <p:cNvSpPr txBox="1">
            <a:spLocks noGrp="1"/>
          </p:cNvSpPr>
          <p:nvPr>
            <p:ph type="body" idx="8"/>
          </p:nvPr>
        </p:nvSpPr>
        <p:spPr>
          <a:xfrm>
            <a:off x="1670695" y="3293620"/>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9" name="Google Shape;1159;g8cb3422fbc_0_1155"/>
          <p:cNvSpPr txBox="1">
            <a:spLocks noGrp="1"/>
          </p:cNvSpPr>
          <p:nvPr>
            <p:ph type="body" idx="9"/>
          </p:nvPr>
        </p:nvSpPr>
        <p:spPr>
          <a:xfrm>
            <a:off x="1670695" y="3505659"/>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0" name="Google Shape;1160;g8cb3422fbc_0_1155"/>
          <p:cNvSpPr txBox="1">
            <a:spLocks noGrp="1"/>
          </p:cNvSpPr>
          <p:nvPr>
            <p:ph type="body" idx="13"/>
          </p:nvPr>
        </p:nvSpPr>
        <p:spPr>
          <a:xfrm>
            <a:off x="2154251" y="3833167"/>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1" name="Google Shape;1161;g8cb3422fbc_0_1155"/>
          <p:cNvSpPr txBox="1">
            <a:spLocks noGrp="1"/>
          </p:cNvSpPr>
          <p:nvPr>
            <p:ph type="body" idx="14"/>
          </p:nvPr>
        </p:nvSpPr>
        <p:spPr>
          <a:xfrm>
            <a:off x="2154251" y="4012796"/>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2" name="Google Shape;1162;g8cb3422fbc_0_1155"/>
          <p:cNvSpPr txBox="1">
            <a:spLocks noGrp="1"/>
          </p:cNvSpPr>
          <p:nvPr>
            <p:ph type="body" idx="15"/>
          </p:nvPr>
        </p:nvSpPr>
        <p:spPr>
          <a:xfrm>
            <a:off x="2154251" y="4224835"/>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3" name="Google Shape;1163;g8cb3422fbc_0_1155"/>
          <p:cNvSpPr txBox="1">
            <a:spLocks noGrp="1"/>
          </p:cNvSpPr>
          <p:nvPr>
            <p:ph type="body" idx="16"/>
          </p:nvPr>
        </p:nvSpPr>
        <p:spPr>
          <a:xfrm>
            <a:off x="5711844" y="127468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4" name="Google Shape;1164;g8cb3422fbc_0_1155"/>
          <p:cNvSpPr txBox="1">
            <a:spLocks noGrp="1"/>
          </p:cNvSpPr>
          <p:nvPr>
            <p:ph type="body" idx="17"/>
          </p:nvPr>
        </p:nvSpPr>
        <p:spPr>
          <a:xfrm>
            <a:off x="5711844" y="145431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5" name="Google Shape;1165;g8cb3422fbc_0_1155"/>
          <p:cNvSpPr txBox="1">
            <a:spLocks noGrp="1"/>
          </p:cNvSpPr>
          <p:nvPr>
            <p:ph type="body" idx="18"/>
          </p:nvPr>
        </p:nvSpPr>
        <p:spPr>
          <a:xfrm>
            <a:off x="5711844" y="166635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6" name="Google Shape;1166;g8cb3422fbc_0_1155"/>
          <p:cNvSpPr txBox="1">
            <a:spLocks noGrp="1"/>
          </p:cNvSpPr>
          <p:nvPr>
            <p:ph type="body" idx="19"/>
          </p:nvPr>
        </p:nvSpPr>
        <p:spPr>
          <a:xfrm>
            <a:off x="6247590" y="2081713"/>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7" name="Google Shape;1167;g8cb3422fbc_0_1155"/>
          <p:cNvSpPr txBox="1">
            <a:spLocks noGrp="1"/>
          </p:cNvSpPr>
          <p:nvPr>
            <p:ph type="body" idx="20"/>
          </p:nvPr>
        </p:nvSpPr>
        <p:spPr>
          <a:xfrm>
            <a:off x="6247590" y="2261342"/>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8" name="Google Shape;1168;g8cb3422fbc_0_1155"/>
          <p:cNvSpPr txBox="1">
            <a:spLocks noGrp="1"/>
          </p:cNvSpPr>
          <p:nvPr>
            <p:ph type="body" idx="21"/>
          </p:nvPr>
        </p:nvSpPr>
        <p:spPr>
          <a:xfrm>
            <a:off x="6247590" y="2473381"/>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9" name="Google Shape;1169;g8cb3422fbc_0_1155"/>
          <p:cNvSpPr txBox="1">
            <a:spLocks noGrp="1"/>
          </p:cNvSpPr>
          <p:nvPr>
            <p:ph type="body" idx="22"/>
          </p:nvPr>
        </p:nvSpPr>
        <p:spPr>
          <a:xfrm>
            <a:off x="6247590" y="3009669"/>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0" name="Google Shape;1170;g8cb3422fbc_0_1155"/>
          <p:cNvSpPr txBox="1">
            <a:spLocks noGrp="1"/>
          </p:cNvSpPr>
          <p:nvPr>
            <p:ph type="body" idx="23"/>
          </p:nvPr>
        </p:nvSpPr>
        <p:spPr>
          <a:xfrm>
            <a:off x="6247590" y="3189298"/>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1" name="Google Shape;1171;g8cb3422fbc_0_1155"/>
          <p:cNvSpPr txBox="1">
            <a:spLocks noGrp="1"/>
          </p:cNvSpPr>
          <p:nvPr>
            <p:ph type="body" idx="24"/>
          </p:nvPr>
        </p:nvSpPr>
        <p:spPr>
          <a:xfrm>
            <a:off x="6247590" y="3401337"/>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2" name="Google Shape;1172;g8cb3422fbc_0_1155"/>
          <p:cNvSpPr txBox="1">
            <a:spLocks noGrp="1"/>
          </p:cNvSpPr>
          <p:nvPr>
            <p:ph type="body" idx="25"/>
          </p:nvPr>
        </p:nvSpPr>
        <p:spPr>
          <a:xfrm>
            <a:off x="5911033" y="3827718"/>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3" name="Google Shape;1173;g8cb3422fbc_0_1155"/>
          <p:cNvSpPr txBox="1">
            <a:spLocks noGrp="1"/>
          </p:cNvSpPr>
          <p:nvPr>
            <p:ph type="body" idx="26"/>
          </p:nvPr>
        </p:nvSpPr>
        <p:spPr>
          <a:xfrm>
            <a:off x="5911033" y="4007347"/>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4" name="Google Shape;1174;g8cb3422fbc_0_1155"/>
          <p:cNvSpPr txBox="1">
            <a:spLocks noGrp="1"/>
          </p:cNvSpPr>
          <p:nvPr>
            <p:ph type="body" idx="27"/>
          </p:nvPr>
        </p:nvSpPr>
        <p:spPr>
          <a:xfrm>
            <a:off x="5911033" y="4219386"/>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1175" name="Google Shape;1175;g8cb3422fbc_0_1155"/>
          <p:cNvGrpSpPr/>
          <p:nvPr/>
        </p:nvGrpSpPr>
        <p:grpSpPr>
          <a:xfrm>
            <a:off x="3064031" y="1322489"/>
            <a:ext cx="3130144" cy="3130144"/>
            <a:chOff x="1725851" y="197234"/>
            <a:chExt cx="4799362" cy="4799363"/>
          </a:xfrm>
        </p:grpSpPr>
        <p:sp>
          <p:nvSpPr>
            <p:cNvPr id="1176" name="Google Shape;1176;g8cb3422fbc_0_1155"/>
            <p:cNvSpPr/>
            <p:nvPr/>
          </p:nvSpPr>
          <p:spPr>
            <a:xfrm>
              <a:off x="2160294" y="631678"/>
              <a:ext cx="3930600" cy="3930600"/>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g8cb3422fbc_0_1155"/>
            <p:cNvSpPr/>
            <p:nvPr/>
          </p:nvSpPr>
          <p:spPr>
            <a:xfrm>
              <a:off x="2160294" y="631678"/>
              <a:ext cx="3930600" cy="3930600"/>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g8cb3422fbc_0_1155"/>
            <p:cNvSpPr/>
            <p:nvPr/>
          </p:nvSpPr>
          <p:spPr>
            <a:xfrm>
              <a:off x="2160294" y="631678"/>
              <a:ext cx="3930600" cy="3930600"/>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8cb3422fbc_0_1155"/>
            <p:cNvSpPr/>
            <p:nvPr/>
          </p:nvSpPr>
          <p:spPr>
            <a:xfrm>
              <a:off x="2160294" y="631678"/>
              <a:ext cx="3930600" cy="3930600"/>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0" name="Google Shape;1180;g8cb3422fbc_0_1155"/>
            <p:cNvSpPr/>
            <p:nvPr/>
          </p:nvSpPr>
          <p:spPr>
            <a:xfrm>
              <a:off x="2160294" y="631678"/>
              <a:ext cx="3930600" cy="3930600"/>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g8cb3422fbc_0_1155"/>
            <p:cNvSpPr/>
            <p:nvPr/>
          </p:nvSpPr>
          <p:spPr>
            <a:xfrm>
              <a:off x="2160294" y="631678"/>
              <a:ext cx="3930600" cy="3930600"/>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g8cb3422fbc_0_1155"/>
            <p:cNvSpPr/>
            <p:nvPr/>
          </p:nvSpPr>
          <p:spPr>
            <a:xfrm>
              <a:off x="2160294" y="631678"/>
              <a:ext cx="3930600" cy="3930600"/>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g8cb3422fbc_0_1155"/>
            <p:cNvSpPr/>
            <p:nvPr/>
          </p:nvSpPr>
          <p:spPr>
            <a:xfrm>
              <a:off x="2160294" y="631678"/>
              <a:ext cx="3930600" cy="3930600"/>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8cb3422fbc_0_1155"/>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4C4C4C"/>
                </a:solidFill>
                <a:latin typeface="Roboto"/>
                <a:ea typeface="Roboto"/>
                <a:cs typeface="Roboto"/>
                <a:sym typeface="Roboto"/>
              </a:endParaRPr>
            </a:p>
          </p:txBody>
        </p:sp>
        <p:sp>
          <p:nvSpPr>
            <p:cNvPr id="1185" name="Google Shape;1185;g8cb3422fbc_0_1155"/>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6" name="Google Shape;1186;g8cb3422fbc_0_1155"/>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7" name="Google Shape;1187;g8cb3422fbc_0_1155"/>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8" name="Google Shape;1188;g8cb3422fbc_0_1155"/>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9" name="Google Shape;1189;g8cb3422fbc_0_1155"/>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1190" name="Google Shape;1190;g8cb3422fbc_0_1155"/>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1191" name="Google Shape;1191;g8cb3422fbc_0_1155"/>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1192" name="Google Shape;1192;g8cb3422fbc_0_1155"/>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grpSp>
      <p:pic>
        <p:nvPicPr>
          <p:cNvPr id="1193" name="Google Shape;1193;g8cb3422fbc_0_1155"/>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1194" name="Google Shape;1194;g8cb3422fbc_0_1155"/>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1195" name="Google Shape;1195;g8cb3422fbc_0_1155"/>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1196" name="Google Shape;1196;g8cb3422fbc_0_1155"/>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1197" name="Google Shape;1197;g8cb3422fbc_0_1155"/>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1198" name="Google Shape;1198;g8cb3422fbc_0_1155"/>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1199" name="Google Shape;1199;g8cb3422fbc_0_1155"/>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1200" name="Google Shape;1200;g8cb3422fbc_0_1155"/>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1201" name="Google Shape;1201;g8cb3422fbc_0_1155"/>
          <p:cNvSpPr txBox="1">
            <a:spLocks noGrp="1"/>
          </p:cNvSpPr>
          <p:nvPr>
            <p:ph type="body" idx="28"/>
          </p:nvPr>
        </p:nvSpPr>
        <p:spPr>
          <a:xfrm>
            <a:off x="4052675" y="2723156"/>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2" name="Google Shape;1202;g8cb3422fbc_0_1155"/>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03" name="Google Shape;1203;g8cb3422fbc_0_1155"/>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204" name="Google Shape;1204;g8cb3422fbc_0_1155"/>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205"/>
        <p:cNvGrpSpPr/>
        <p:nvPr/>
      </p:nvGrpSpPr>
      <p:grpSpPr>
        <a:xfrm>
          <a:off x="0" y="0"/>
          <a:ext cx="0" cy="0"/>
          <a:chOff x="0" y="0"/>
          <a:chExt cx="0" cy="0"/>
        </a:xfrm>
      </p:grpSpPr>
      <p:sp>
        <p:nvSpPr>
          <p:cNvPr id="1206" name="Google Shape;1206;g8cb3422fbc_0_121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07" name="Google Shape;1207;g8cb3422fbc_0_121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08" name="Google Shape;1208;g8cb3422fbc_0_1212"/>
          <p:cNvSpPr txBox="1">
            <a:spLocks noGrp="1"/>
          </p:cNvSpPr>
          <p:nvPr>
            <p:ph type="body" idx="1"/>
          </p:nvPr>
        </p:nvSpPr>
        <p:spPr>
          <a:xfrm>
            <a:off x="630238" y="1455738"/>
            <a:ext cx="2933700" cy="3060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9" name="Google Shape;1209;g8cb3422fbc_0_1212"/>
          <p:cNvSpPr>
            <a:spLocks noGrp="1"/>
          </p:cNvSpPr>
          <p:nvPr>
            <p:ph type="chart" idx="2"/>
          </p:nvPr>
        </p:nvSpPr>
        <p:spPr>
          <a:xfrm>
            <a:off x="3676650" y="1466850"/>
            <a:ext cx="484500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0" name="Google Shape;1210;g8cb3422fbc_0_121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11" name="Google Shape;1211;g8cb3422fbc_0_121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212" name="Google Shape;1212;g8cb3422fbc_0_121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63"/>
        <p:cNvGrpSpPr/>
        <p:nvPr/>
      </p:nvGrpSpPr>
      <p:grpSpPr>
        <a:xfrm>
          <a:off x="0" y="0"/>
          <a:ext cx="0" cy="0"/>
          <a:chOff x="0" y="0"/>
          <a:chExt cx="0" cy="0"/>
        </a:xfrm>
      </p:grpSpPr>
      <p:sp>
        <p:nvSpPr>
          <p:cNvPr id="64" name="Google Shape;64;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5" name="Google Shape;65;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6" name="Google Shape;66;p42"/>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 name="Google Shape;67;p4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 name="Google Shape;68;p4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9" name="Google Shape;69;p4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70"/>
        <p:cNvGrpSpPr/>
        <p:nvPr/>
      </p:nvGrpSpPr>
      <p:grpSpPr>
        <a:xfrm>
          <a:off x="0" y="0"/>
          <a:ext cx="0" cy="0"/>
          <a:chOff x="0" y="0"/>
          <a:chExt cx="0" cy="0"/>
        </a:xfrm>
      </p:grpSpPr>
      <p:sp>
        <p:nvSpPr>
          <p:cNvPr id="71" name="Google Shape;71;p43"/>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2" name="Google Shape;72;p43"/>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3" name="Google Shape;73;p43"/>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4" name="Google Shape;74;p43"/>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Google Shape;75;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6" name="Google Shape;76;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7" name="Google Shape;77;p43"/>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8" name="Google Shape;78;p43"/>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79" name="Google Shape;79;p43"/>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80" name="Google Shape;80;p43"/>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81"/>
        <p:cNvGrpSpPr/>
        <p:nvPr/>
      </p:nvGrpSpPr>
      <p:grpSpPr>
        <a:xfrm>
          <a:off x="0" y="0"/>
          <a:ext cx="0" cy="0"/>
          <a:chOff x="0" y="0"/>
          <a:chExt cx="0" cy="0"/>
        </a:xfrm>
      </p:grpSpPr>
      <p:sp>
        <p:nvSpPr>
          <p:cNvPr id="82" name="Google Shape;82;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3" name="Google Shape;83;p44"/>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84" name="Google Shape;84;p44"/>
          <p:cNvGrpSpPr/>
          <p:nvPr/>
        </p:nvGrpSpPr>
        <p:grpSpPr>
          <a:xfrm>
            <a:off x="994787" y="3020755"/>
            <a:ext cx="775019" cy="174751"/>
            <a:chOff x="1326382" y="4041646"/>
            <a:chExt cx="2597497" cy="653143"/>
          </a:xfrm>
        </p:grpSpPr>
        <p:sp>
          <p:nvSpPr>
            <p:cNvPr id="85" name="Google Shape;85;p44"/>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6" name="Google Shape;86;p44"/>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7" name="Google Shape;87;p44"/>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8" name="Google Shape;88;p44"/>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9" name="Google Shape;89;p44"/>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90" name="Google Shape;90;p44"/>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44"/>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2" name="Google Shape;92;p44"/>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3" name="Google Shape;93;p44"/>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94" name="Google Shape;94;p44"/>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5" name="Google Shape;95;p4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96" name="Google Shape;96;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7" name="Google Shape;97;p44"/>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98" name="Google Shape;98;p44"/>
          <p:cNvGrpSpPr/>
          <p:nvPr/>
        </p:nvGrpSpPr>
        <p:grpSpPr>
          <a:xfrm>
            <a:off x="923664" y="3020755"/>
            <a:ext cx="775019" cy="174751"/>
            <a:chOff x="1326382" y="4041646"/>
            <a:chExt cx="2597497" cy="653143"/>
          </a:xfrm>
        </p:grpSpPr>
        <p:sp>
          <p:nvSpPr>
            <p:cNvPr id="99" name="Google Shape;99;p44"/>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0" name="Google Shape;100;p44"/>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1" name="Google Shape;101;p44"/>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2" name="Google Shape;102;p44"/>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3" name="Google Shape;103;p44"/>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104" name="Google Shape;104;p44"/>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 name="Google Shape;105;p44"/>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6" name="Google Shape;106;p44"/>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7" name="Google Shape;107;p4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33"/>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1"/>
        <p:cNvGrpSpPr/>
        <p:nvPr/>
      </p:nvGrpSpPr>
      <p:grpSpPr>
        <a:xfrm>
          <a:off x="0" y="0"/>
          <a:ext cx="0" cy="0"/>
          <a:chOff x="0" y="0"/>
          <a:chExt cx="0" cy="0"/>
        </a:xfrm>
      </p:grpSpPr>
      <p:sp>
        <p:nvSpPr>
          <p:cNvPr id="612" name="Google Shape;612;g8cb3422fbc_0_618"/>
          <p:cNvSpPr txBox="1">
            <a:spLocks noGrp="1"/>
          </p:cNvSpPr>
          <p:nvPr>
            <p:ph type="title"/>
          </p:nvPr>
        </p:nvSpPr>
        <p:spPr>
          <a:xfrm>
            <a:off x="630238" y="544498"/>
            <a:ext cx="6196800" cy="570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3" name="Google Shape;613;g8cb3422fbc_0_6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14" name="Google Shape;614;g8cb3422fbc_0_6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15" name="Google Shape;615;g8cb3422fbc_0_618"/>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www.geeksforgeeks.org/software-engineering-verification-and-validation/"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oftwaretestingfundamentals.com/test-case/" TargetMode="External"/><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hyperlink" Target="https://docs.google.com/spreadsheets/d/1zB_FYCnBPsiwrA1gC3PCwvljOti4q-Oke0iA5LlMeyY/edit#gid=0"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upgrad-edu/tm-testing-food-app/blob/sessionOne/02_HandsOn_TestCases"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developers.zomato.com/documentation#!/common/categories"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hyperlink" Target="https://github.com/upgrad-edu/tm-testing-food-app/blob/sessionOne/03_Backend_TestCase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hyperlink" Target="https://www.browserstack.com/guide/bug-severity-vs-priority"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8.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10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software-engineering-verification-and-validation/"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10.xml.rels><?xml version="1.0" encoding="UTF-8" standalone="yes"?>
<Relationships xmlns="http://schemas.openxmlformats.org/package/2006/relationships"><Relationship Id="rId3" Type="http://schemas.openxmlformats.org/officeDocument/2006/relationships/hyperlink" Target="https://www.softwaretestinghelp.com/how-to-write-good-bug-report/" TargetMode="External"/><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hyperlink" Target="https://www.zomato.com"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hyperlink" Target="https://github.com/upgrad-edu/tm-testing-food-app/blob/sessionOne/project%20work%202"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softwaretestinghelp.com/what-is-software-testing-life-cycle-stlc/"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www.geeksforgeeks.org/software-testing-functional-test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unit-testing-software-test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26.xml.rels><?xml version="1.0" encoding="UTF-8" standalone="yes"?>
<Relationships xmlns="http://schemas.openxmlformats.org/package/2006/relationships"><Relationship Id="rId3" Type="http://schemas.openxmlformats.org/officeDocument/2006/relationships/hyperlink" Target="https://www.geeksforgeeks.org/unit-testing-software-testing/"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softwaretestinghelp.com/what-is-component-testing-or-module-testin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4.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www.geeksforgeeks.org/difference-between-component-and-unit-testing/" TargetMode="External"/><Relationship Id="rId5" Type="http://schemas.openxmlformats.org/officeDocument/2006/relationships/image" Target="../media/image41.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geeksforgeeks.org/difference-between-component-and-unit-testing/" TargetMode="External"/><Relationship Id="rId5" Type="http://schemas.openxmlformats.org/officeDocument/2006/relationships/image" Target="../media/image41.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software-engineering-integration-test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jpg"/></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software-engineering-integration-testing/"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system-testing/"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system-testing/"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eksforgeeks.org/sanity-testing-software-testing/"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sanity-testing-software-testing/"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www.geeksforgeeks.org/software-engineering-regression-testin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smoke-testing-software-testin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smoke-testing-software-testing/"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www.geeksforgeeks.org/software-engineering-differences-between-sanity-testing-and-smoke-testing/?ref=rp" TargetMode="External"/><Relationship Id="rId5" Type="http://schemas.openxmlformats.org/officeDocument/2006/relationships/image" Target="../media/image41.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s://www.geeksforgeeks.org/software-engineering-differences-between-sanity-testing-and-smoke-testing/?ref=rp" TargetMode="External"/><Relationship Id="rId5" Type="http://schemas.openxmlformats.org/officeDocument/2006/relationships/image" Target="../media/image41.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hyperlink" Target="https://www.geeksforgeeks.org/software-engineering-regression-testing/"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eksforgeeks.org/software-engineering-regression-testing/"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61.jp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acceptance-testing-software-testing/"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2.jpg"/></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acceptance-testing-software-testing/"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www.geeksforgeeks.org/software-testing-non-functional-testing/"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1.jpg"/></Relationships>
</file>

<file path=ppt/slides/_rels/slide5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www.geeksforgeeks.org/performance-testing-software-testing/" TargetMode="External"/><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www.geeksforgeeks.org/software-testing-security-testing/"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65.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www.softwaretestinghelp.com/software-compatibility-testing/"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www.soapui.org/learn/functional-testing/api-testing-101/"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www.softwaretestinghelp.com/load-testing/"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www.geeksforgeeks.org/localization-testing/"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hyperlink" Target="https://github.com/upgrad-edu/tm-testing-food-app/blob/sessionOne/project%20work%201"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oftwaretestingfundamentals.com/white-box-testing/"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4" Type="http://schemas.openxmlformats.org/officeDocument/2006/relationships/hyperlink" Target="https://huddle.eurostarsoftwaretesting.com/writing-test-cases-high-level-test-cases-vs-low-level-test-cases/"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stackoverflow.com/questions/195008/what-is-code-coverage-and-how-do-you-measure-it"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hyperlink" Target="https://docs.sonarqube.org/latest/analysis/coverag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synthworks.com/blog/2013/04/20/why-you-need-functional-coverage/" TargetMode="External"/><Relationship Id="rId7" Type="http://schemas.openxmlformats.org/officeDocument/2006/relationships/hyperlink" Target="https://www.codegrip.tech/productivity/everything-you-need-to-know-about-code-coverage/" TargetMode="External"/><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hyperlink" Target="https://softwareengineering.stackexchange.com/questions/184807/branch-vs-decision-coverage-question" TargetMode="External"/><Relationship Id="rId5" Type="http://schemas.openxmlformats.org/officeDocument/2006/relationships/hyperlink" Target="http://testerstories.com/2014/06/path-testing-the-coverage/" TargetMode="External"/><Relationship Id="rId4" Type="http://schemas.openxmlformats.org/officeDocument/2006/relationships/hyperlink" Target="https://www.testingbrain.com/whitebox/statement-coverage.html"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www.geeksforgeeks.org/differences-between-verification-and-validation/" TargetMode="External"/><Relationship Id="rId5" Type="http://schemas.openxmlformats.org/officeDocument/2006/relationships/hyperlink" Target="https://www.geeksforgeeks.org/software-development-life-cycle-sdlc/" TargetMode="External"/><Relationship Id="rId4" Type="http://schemas.openxmlformats.org/officeDocument/2006/relationships/hyperlink" Target="https://www.geeksforgeeks.org/software-testing-basics/"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oftwaretestingfundamentals.com/black-box-testing/" TargetMode="External"/><Relationship Id="rId2" Type="http://schemas.openxmlformats.org/officeDocument/2006/relationships/notesSlide" Target="../notesSlides/notesSlide83.xml"/><Relationship Id="rId1" Type="http://schemas.openxmlformats.org/officeDocument/2006/relationships/slideLayout" Target="../slideLayouts/slideLayout5.xml"/><Relationship Id="rId4" Type="http://schemas.openxmlformats.org/officeDocument/2006/relationships/image" Target="../media/image74.jpg"/></Relationships>
</file>

<file path=ppt/slides/_rels/slide84.xml.rels><?xml version="1.0" encoding="UTF-8" standalone="yes"?>
<Relationships xmlns="http://schemas.openxmlformats.org/package/2006/relationships"><Relationship Id="rId3" Type="http://schemas.openxmlformats.org/officeDocument/2006/relationships/hyperlink" Target="https://www.geeksforgeeks.org/software-testing-manual-testing/"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75.jpg"/></Relationships>
</file>

<file path=ppt/slides/_rels/slide85.xml.rels><?xml version="1.0" encoding="UTF-8" standalone="yes"?>
<Relationships xmlns="http://schemas.openxmlformats.org/package/2006/relationships"><Relationship Id="rId3" Type="http://schemas.openxmlformats.org/officeDocument/2006/relationships/hyperlink" Target="https://www.geeksforgeeks.org/software-engineering-automated-testing/"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4.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www.softwaretestinghelp.com/how-to-write-test-plan-document-software-testing-training-day3/" TargetMode="External"/><Relationship Id="rId2" Type="http://schemas.openxmlformats.org/officeDocument/2006/relationships/notesSlide" Target="../notesSlides/notesSlide97.xml"/><Relationship Id="rId1" Type="http://schemas.openxmlformats.org/officeDocument/2006/relationships/slideLayout" Target="../slideLayouts/slideLayout5.xml"/><Relationship Id="rId4" Type="http://schemas.openxmlformats.org/officeDocument/2006/relationships/hyperlink" Target="https://docs.google.com/document/d/1JJ3yPM_kaY69I6n4ZYr1mptIING5kb-pmD9wzGWdBqw/edi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docs.google.com/document/d/1JJ3yPM_kaY69I6n4ZYr1mptIING5kb-pmD9wzGWdBqw/edit"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
          <p:cNvSpPr txBox="1"/>
          <p:nvPr/>
        </p:nvSpPr>
        <p:spPr>
          <a:xfrm>
            <a:off x="555037" y="2114911"/>
            <a:ext cx="6895272" cy="117198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TechM Full</a:t>
            </a:r>
            <a:r>
              <a:rPr lang="en-IN" sz="4000">
                <a:solidFill>
                  <a:schemeClr val="dk1"/>
                </a:solidFill>
                <a:latin typeface="Proxima Nova"/>
                <a:ea typeface="Proxima Nova"/>
                <a:cs typeface="Proxima Nova"/>
                <a:sym typeface="Proxima Nova"/>
              </a:rPr>
              <a:t> </a:t>
            </a:r>
            <a:r>
              <a:rPr lang="en-IN" sz="4000" b="0" i="0" u="none" strike="noStrike" cap="none">
                <a:solidFill>
                  <a:schemeClr val="dk1"/>
                </a:solidFill>
                <a:latin typeface="Proxima Nova"/>
                <a:ea typeface="Proxima Nova"/>
                <a:cs typeface="Proxima Nova"/>
                <a:sym typeface="Proxima Nova"/>
              </a:rPr>
              <a:t>Stack Software Development </a:t>
            </a:r>
            <a:endParaRPr sz="4000" b="0" i="0" u="none" strike="noStrike" cap="none">
              <a:solidFill>
                <a:schemeClr val="dk1"/>
              </a:solidFill>
              <a:latin typeface="Proxima Nova"/>
              <a:ea typeface="Proxima Nova"/>
              <a:cs typeface="Proxima Nova"/>
              <a:sym typeface="Proxima Nova"/>
            </a:endParaRPr>
          </a:p>
        </p:txBody>
      </p:sp>
      <p:pic>
        <p:nvPicPr>
          <p:cNvPr id="1218" name="Google Shape;1218;p1"/>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1219" name="Google Shape;1219;p1"/>
          <p:cNvSpPr txBox="1"/>
          <p:nvPr/>
        </p:nvSpPr>
        <p:spPr>
          <a:xfrm>
            <a:off x="1157111" y="716037"/>
            <a:ext cx="1655704" cy="13111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b="0" i="1" u="none" strike="noStrike" cap="none">
                <a:solidFill>
                  <a:schemeClr val="dk1"/>
                </a:solidFill>
                <a:latin typeface="Proxima Nova"/>
                <a:ea typeface="Proxima Nova"/>
                <a:cs typeface="Proxima Nova"/>
                <a:sym typeface="Proxima Nova"/>
              </a:rPr>
              <a:t>    #RahoAmbitious</a:t>
            </a:r>
            <a:endParaRPr sz="1400" b="0" i="1" u="none" strike="noStrike" cap="none">
              <a:solidFill>
                <a:schemeClr val="dk1"/>
              </a:solidFill>
              <a:latin typeface="Proxima Nova"/>
              <a:ea typeface="Proxima Nova"/>
              <a:cs typeface="Proxima Nova"/>
              <a:sym typeface="Proxima Nova"/>
            </a:endParaRPr>
          </a:p>
        </p:txBody>
      </p:sp>
      <p:sp>
        <p:nvSpPr>
          <p:cNvPr id="1220" name="Google Shape;1220;p1"/>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g8c52beda6f_0_70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10</a:t>
            </a:fld>
            <a:endParaRPr sz="900">
              <a:solidFill>
                <a:srgbClr val="FF0000"/>
              </a:solidFill>
              <a:latin typeface="Proxima Nova"/>
              <a:ea typeface="Proxima Nova"/>
              <a:cs typeface="Proxima Nova"/>
              <a:sym typeface="Proxima Nova"/>
            </a:endParaRPr>
          </a:p>
        </p:txBody>
      </p:sp>
      <p:sp>
        <p:nvSpPr>
          <p:cNvPr id="1309" name="Google Shape;1309;g8c52beda6f_0_709"/>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What is Software Testing?</a:t>
            </a:r>
            <a:endParaRPr sz="2340" b="0" i="0" u="none" strike="noStrike" cap="none">
              <a:solidFill>
                <a:schemeClr val="lt1"/>
              </a:solidFill>
              <a:latin typeface="Proxima Nova"/>
              <a:ea typeface="Proxima Nova"/>
              <a:cs typeface="Proxima Nova"/>
              <a:sym typeface="Proxima Nova"/>
            </a:endParaRPr>
          </a:p>
        </p:txBody>
      </p:sp>
      <p:sp>
        <p:nvSpPr>
          <p:cNvPr id="1310" name="Google Shape;1310;g8c52beda6f_0_70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11" name="Google Shape;1311;g8c52beda6f_0_709"/>
          <p:cNvPicPr preferRelativeResize="0"/>
          <p:nvPr/>
        </p:nvPicPr>
        <p:blipFill>
          <a:blip r:embed="rId3">
            <a:alphaModFix/>
          </a:blip>
          <a:stretch>
            <a:fillRect/>
          </a:stretch>
        </p:blipFill>
        <p:spPr>
          <a:xfrm>
            <a:off x="3447575" y="1038600"/>
            <a:ext cx="2248853" cy="2248853"/>
          </a:xfrm>
          <a:prstGeom prst="rect">
            <a:avLst/>
          </a:prstGeom>
          <a:noFill/>
          <a:ln>
            <a:noFill/>
          </a:ln>
        </p:spPr>
      </p:pic>
      <p:sp>
        <p:nvSpPr>
          <p:cNvPr id="1312" name="Google Shape;1312;g8c52beda6f_0_709"/>
          <p:cNvSpPr txBox="1"/>
          <p:nvPr/>
        </p:nvSpPr>
        <p:spPr>
          <a:xfrm>
            <a:off x="470825" y="3287450"/>
            <a:ext cx="8195400" cy="1575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IN" sz="1500" b="1">
                <a:solidFill>
                  <a:schemeClr val="dk1"/>
                </a:solidFill>
                <a:latin typeface="Proxima Nova"/>
                <a:ea typeface="Proxima Nova"/>
                <a:cs typeface="Proxima Nova"/>
                <a:sym typeface="Proxima Nova"/>
              </a:rPr>
              <a:t>     </a:t>
            </a:r>
            <a:r>
              <a:rPr lang="en-IN" sz="1500" b="1" u="sng">
                <a:solidFill>
                  <a:schemeClr val="hlink"/>
                </a:solidFill>
                <a:latin typeface="Proxima Nova"/>
                <a:ea typeface="Proxima Nova"/>
                <a:cs typeface="Proxima Nova"/>
                <a:sym typeface="Proxima Nova"/>
                <a:hlinkClick r:id="rId4"/>
              </a:rPr>
              <a:t>Software Validation:</a:t>
            </a:r>
            <a:r>
              <a:rPr lang="en-IN" sz="1500" u="sng">
                <a:solidFill>
                  <a:schemeClr val="hlink"/>
                </a:solidFill>
                <a:latin typeface="Proxima Nova"/>
                <a:ea typeface="Proxima Nova"/>
                <a:cs typeface="Proxima Nova"/>
                <a:sym typeface="Proxima Nova"/>
                <a:hlinkClick r:id="rId4"/>
              </a:rPr>
              <a:t> </a:t>
            </a:r>
            <a:br>
              <a:rPr lang="en-IN" sz="1500">
                <a:solidFill>
                  <a:schemeClr val="dk1"/>
                </a:solidFill>
                <a:latin typeface="Proxima Nova"/>
                <a:ea typeface="Proxima Nova"/>
                <a:cs typeface="Proxima Nova"/>
                <a:sym typeface="Proxima Nova"/>
              </a:rPr>
            </a:br>
            <a:endParaRPr sz="1500">
              <a:solidFill>
                <a:schemeClr val="dk1"/>
              </a:solidFill>
              <a:latin typeface="Proxima Nova"/>
              <a:ea typeface="Proxima Nova"/>
              <a:cs typeface="Proxima Nova"/>
              <a:sym typeface="Proxima Nova"/>
            </a:endParaRPr>
          </a:p>
          <a:p>
            <a:pPr marL="2286000" marR="0" lvl="1" indent="-323850" algn="l" rtl="0">
              <a:lnSpc>
                <a:spcPct val="100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Validation ensures that the product under development is in accordance with the original user requirements.</a:t>
            </a:r>
            <a:endParaRPr sz="1500">
              <a:solidFill>
                <a:schemeClr val="dk1"/>
              </a:solidFill>
              <a:latin typeface="Proxima Nova"/>
              <a:ea typeface="Proxima Nova"/>
              <a:cs typeface="Proxima Nova"/>
              <a:sym typeface="Proxima Nova"/>
            </a:endParaRPr>
          </a:p>
          <a:p>
            <a:pPr marL="2286000" marR="0" lvl="1" indent="-323850" algn="l" rtl="0">
              <a:lnSpc>
                <a:spcPct val="100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Validation means asking - “</a:t>
            </a:r>
            <a:r>
              <a:rPr lang="en-IN" sz="1500" i="1">
                <a:solidFill>
                  <a:schemeClr val="dk1"/>
                </a:solidFill>
                <a:latin typeface="Proxima Nova"/>
                <a:ea typeface="Proxima Nova"/>
                <a:cs typeface="Proxima Nova"/>
                <a:sym typeface="Proxima Nova"/>
              </a:rPr>
              <a:t>Are we developing a product that meets users’ expectations?</a:t>
            </a:r>
            <a:r>
              <a:rPr lang="en-IN" sz="1500">
                <a:solidFill>
                  <a:schemeClr val="dk1"/>
                </a:solidFill>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marL="2286000" marR="0" lvl="1" indent="-323850" algn="l" rtl="0">
              <a:lnSpc>
                <a:spcPct val="100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Validation </a:t>
            </a:r>
            <a:r>
              <a:rPr lang="en-IN" sz="1500" u="sng">
                <a:solidFill>
                  <a:schemeClr val="dk1"/>
                </a:solidFill>
                <a:latin typeface="Proxima Nova"/>
                <a:ea typeface="Proxima Nova"/>
                <a:cs typeface="Proxima Nova"/>
                <a:sym typeface="Proxima Nova"/>
              </a:rPr>
              <a:t>lays emphasis</a:t>
            </a:r>
            <a:r>
              <a:rPr lang="en-IN" sz="1500">
                <a:solidFill>
                  <a:schemeClr val="dk1"/>
                </a:solidFill>
                <a:latin typeface="Proxima Nova"/>
                <a:ea typeface="Proxima Nova"/>
                <a:cs typeface="Proxima Nova"/>
                <a:sym typeface="Proxima Nova"/>
              </a:rPr>
              <a:t> on </a:t>
            </a:r>
            <a:r>
              <a:rPr lang="en-IN" sz="1500" u="sng">
                <a:solidFill>
                  <a:schemeClr val="dk1"/>
                </a:solidFill>
                <a:latin typeface="Proxima Nova"/>
                <a:ea typeface="Proxima Nova"/>
                <a:cs typeface="Proxima Nova"/>
                <a:sym typeface="Proxima Nova"/>
              </a:rPr>
              <a:t>users’ requirements</a:t>
            </a:r>
            <a:r>
              <a:rPr lang="en-IN" sz="1500">
                <a:solidFill>
                  <a:schemeClr val="dk1"/>
                </a:solidFill>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latin typeface="Proxima Nova"/>
              <a:ea typeface="Proxima Nova"/>
              <a:cs typeface="Proxima Nova"/>
              <a:sym typeface="Proxima Nov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g8c52beda6f_0_40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100</a:t>
            </a:fld>
            <a:endParaRPr/>
          </a:p>
        </p:txBody>
      </p:sp>
      <p:sp>
        <p:nvSpPr>
          <p:cNvPr id="2238" name="Google Shape;2238;g8c52beda6f_0_409"/>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Test Cases</a:t>
            </a:r>
            <a:endParaRPr/>
          </a:p>
        </p:txBody>
      </p:sp>
      <p:sp>
        <p:nvSpPr>
          <p:cNvPr id="2239" name="Google Shape;2239;g8c52beda6f_0_409"/>
          <p:cNvSpPr txBox="1"/>
          <p:nvPr/>
        </p:nvSpPr>
        <p:spPr>
          <a:xfrm>
            <a:off x="470825" y="893675"/>
            <a:ext cx="8335800" cy="38736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chemeClr val="dk1"/>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A </a:t>
            </a:r>
            <a:r>
              <a:rPr lang="en-IN" sz="1500" b="1" u="sng">
                <a:solidFill>
                  <a:schemeClr val="hlink"/>
                </a:solidFill>
                <a:highlight>
                  <a:srgbClr val="FFFFFF"/>
                </a:highlight>
                <a:latin typeface="Proxima Nova"/>
                <a:ea typeface="Proxima Nova"/>
                <a:cs typeface="Proxima Nova"/>
                <a:sym typeface="Proxima Nova"/>
                <a:hlinkClick r:id="rId3"/>
              </a:rPr>
              <a:t>test case</a:t>
            </a:r>
            <a:r>
              <a:rPr lang="en-IN" sz="1500">
                <a:solidFill>
                  <a:srgbClr val="222222"/>
                </a:solidFill>
                <a:highlight>
                  <a:srgbClr val="FFFFFF"/>
                </a:highlight>
                <a:latin typeface="Proxima Nova"/>
                <a:ea typeface="Proxima Nova"/>
                <a:cs typeface="Proxima Nova"/>
                <a:sym typeface="Proxima Nova"/>
              </a:rPr>
              <a:t> </a:t>
            </a:r>
            <a:r>
              <a:rPr lang="en-IN" sz="1100">
                <a:solidFill>
                  <a:srgbClr val="0E101A"/>
                </a:solidFill>
              </a:rPr>
              <a:t> </a:t>
            </a:r>
            <a:r>
              <a:rPr lang="en-IN" sz="1500">
                <a:solidFill>
                  <a:srgbClr val="222222"/>
                </a:solidFill>
                <a:highlight>
                  <a:srgbClr val="FFFFFF"/>
                </a:highlight>
                <a:latin typeface="Proxima Nova"/>
                <a:ea typeface="Proxima Nova"/>
                <a:cs typeface="Proxima Nova"/>
                <a:sym typeface="Proxima Nova"/>
              </a:rPr>
              <a:t>is a collection of actions that are performed for verifying a specific feature or functionality of a software application. A test case comprises of steps, test data, and pre-conditions and post-conditions, which are developed for a particular test scenario for verifying any requirements of the application under test</a:t>
            </a:r>
            <a:endParaRPr sz="1500">
              <a:solidFill>
                <a:srgbClr val="222222"/>
              </a:solidFill>
              <a:highlight>
                <a:srgbClr val="FFFFFF"/>
              </a:highlight>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500">
              <a:solidFill>
                <a:srgbClr val="222222"/>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A test case includes specific variables or conditions, which can be used by a tester to compare the expected and </a:t>
            </a:r>
            <a:r>
              <a:rPr lang="en-IN" sz="1500">
                <a:solidFill>
                  <a:srgbClr val="222222"/>
                </a:solidFill>
                <a:highlight>
                  <a:schemeClr val="lt1"/>
                </a:highlight>
                <a:latin typeface="Proxima Nova"/>
                <a:ea typeface="Proxima Nova"/>
                <a:cs typeface="Proxima Nova"/>
                <a:sym typeface="Proxima Nova"/>
              </a:rPr>
              <a:t>the </a:t>
            </a:r>
            <a:r>
              <a:rPr lang="en-IN" sz="1500">
                <a:solidFill>
                  <a:srgbClr val="222222"/>
                </a:solidFill>
                <a:highlight>
                  <a:srgbClr val="FFFFFF"/>
                </a:highlight>
                <a:latin typeface="Proxima Nova"/>
                <a:ea typeface="Proxima Nova"/>
                <a:cs typeface="Proxima Nova"/>
                <a:sym typeface="Proxima Nova"/>
              </a:rPr>
              <a:t>actual result, in order to decide whether</a:t>
            </a:r>
            <a:r>
              <a:rPr lang="en-IN" sz="1500">
                <a:solidFill>
                  <a:srgbClr val="222222"/>
                </a:solidFill>
                <a:highlight>
                  <a:schemeClr val="lt1"/>
                </a:highlight>
                <a:latin typeface="Proxima Nova"/>
                <a:ea typeface="Proxima Nova"/>
                <a:cs typeface="Proxima Nova"/>
                <a:sym typeface="Proxima Nova"/>
              </a:rPr>
              <a:t> or not</a:t>
            </a:r>
            <a:r>
              <a:rPr lang="en-IN" sz="1500">
                <a:solidFill>
                  <a:srgbClr val="222222"/>
                </a:solidFill>
                <a:highlight>
                  <a:srgbClr val="FFFFFF"/>
                </a:highlight>
                <a:latin typeface="Proxima Nova"/>
                <a:ea typeface="Proxima Nova"/>
                <a:cs typeface="Proxima Nova"/>
                <a:sym typeface="Proxima Nova"/>
              </a:rPr>
              <a:t> a software is working according to </a:t>
            </a:r>
            <a:r>
              <a:rPr lang="en-IN" sz="1500">
                <a:solidFill>
                  <a:srgbClr val="222222"/>
                </a:solidFill>
                <a:highlight>
                  <a:schemeClr val="lt1"/>
                </a:highlight>
                <a:latin typeface="Proxima Nova"/>
                <a:ea typeface="Proxima Nova"/>
                <a:cs typeface="Proxima Nova"/>
                <a:sym typeface="Proxima Nova"/>
              </a:rPr>
              <a:t>the customers’ </a:t>
            </a:r>
            <a:r>
              <a:rPr lang="en-IN" sz="1500">
                <a:solidFill>
                  <a:srgbClr val="222222"/>
                </a:solidFill>
                <a:highlight>
                  <a:srgbClr val="FFFFFF"/>
                </a:highlight>
                <a:latin typeface="Proxima Nova"/>
                <a:ea typeface="Proxima Nova"/>
                <a:cs typeface="Proxima Nova"/>
                <a:sym typeface="Proxima Nova"/>
              </a:rPr>
              <a:t>requirements.</a:t>
            </a:r>
            <a:endParaRPr sz="1500">
              <a:solidFill>
                <a:srgbClr val="222222"/>
              </a:solidFill>
              <a:highlight>
                <a:srgbClr val="FFFFFF"/>
              </a:highlight>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rgbClr val="222222"/>
              </a:solidFill>
              <a:highlight>
                <a:srgbClr val="FFFFFF"/>
              </a:highlight>
              <a:latin typeface="Proxima Nova"/>
              <a:ea typeface="Proxima Nova"/>
              <a:cs typeface="Proxima Nova"/>
              <a:sym typeface="Proxima Nova"/>
            </a:endParaRPr>
          </a:p>
          <a:p>
            <a:pPr marL="457200" lvl="0"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A test case usually contains:</a:t>
            </a:r>
            <a:endParaRPr sz="1500">
              <a:solidFill>
                <a:srgbClr val="222222"/>
              </a:solidFill>
              <a:highlight>
                <a:schemeClr val="lt1"/>
              </a:highlight>
              <a:latin typeface="Proxima Nova"/>
              <a:ea typeface="Proxima Nova"/>
              <a:cs typeface="Proxima Nova"/>
              <a:sym typeface="Proxima Nova"/>
            </a:endParaRPr>
          </a:p>
          <a:p>
            <a:pPr marL="914400" lvl="1"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A Title,</a:t>
            </a:r>
            <a:endParaRPr sz="1500">
              <a:solidFill>
                <a:srgbClr val="222222"/>
              </a:solidFill>
              <a:highlight>
                <a:schemeClr val="lt1"/>
              </a:highlight>
              <a:latin typeface="Proxima Nova"/>
              <a:ea typeface="Proxima Nova"/>
              <a:cs typeface="Proxima Nova"/>
              <a:sym typeface="Proxima Nova"/>
            </a:endParaRPr>
          </a:p>
          <a:p>
            <a:pPr marL="914400" lvl="1"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Description,</a:t>
            </a:r>
            <a:endParaRPr sz="1500">
              <a:solidFill>
                <a:srgbClr val="222222"/>
              </a:solidFill>
              <a:highlight>
                <a:schemeClr val="lt1"/>
              </a:highlight>
              <a:latin typeface="Proxima Nova"/>
              <a:ea typeface="Proxima Nova"/>
              <a:cs typeface="Proxima Nova"/>
              <a:sym typeface="Proxima Nova"/>
            </a:endParaRPr>
          </a:p>
          <a:p>
            <a:pPr marL="914400" lvl="1"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Test steps to reproduce,</a:t>
            </a:r>
            <a:endParaRPr sz="1500">
              <a:solidFill>
                <a:srgbClr val="222222"/>
              </a:solidFill>
              <a:highlight>
                <a:schemeClr val="lt1"/>
              </a:highlight>
              <a:latin typeface="Proxima Nova"/>
              <a:ea typeface="Proxima Nova"/>
              <a:cs typeface="Proxima Nova"/>
              <a:sym typeface="Proxima Nova"/>
            </a:endParaRPr>
          </a:p>
          <a:p>
            <a:pPr marL="914400" lvl="1"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Expected result,</a:t>
            </a:r>
            <a:endParaRPr sz="1500">
              <a:solidFill>
                <a:srgbClr val="222222"/>
              </a:solidFill>
              <a:highlight>
                <a:schemeClr val="lt1"/>
              </a:highlight>
              <a:latin typeface="Proxima Nova"/>
              <a:ea typeface="Proxima Nova"/>
              <a:cs typeface="Proxima Nova"/>
              <a:sym typeface="Proxima Nova"/>
            </a:endParaRPr>
          </a:p>
          <a:p>
            <a:pPr marL="914400" lvl="1"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Actual result and</a:t>
            </a:r>
            <a:endParaRPr sz="1500">
              <a:solidFill>
                <a:srgbClr val="222222"/>
              </a:solidFill>
              <a:highlight>
                <a:schemeClr val="lt1"/>
              </a:highlight>
              <a:latin typeface="Proxima Nova"/>
              <a:ea typeface="Proxima Nova"/>
              <a:cs typeface="Proxima Nova"/>
              <a:sym typeface="Proxima Nova"/>
            </a:endParaRPr>
          </a:p>
          <a:p>
            <a:pPr marL="914400" lvl="1" indent="-323850" algn="l" rtl="0">
              <a:spcBef>
                <a:spcPts val="0"/>
              </a:spcBef>
              <a:spcAft>
                <a:spcPts val="0"/>
              </a:spcAft>
              <a:buClr>
                <a:srgbClr val="222222"/>
              </a:buClr>
              <a:buSzPts val="1500"/>
              <a:buFont typeface="Proxima Nova"/>
              <a:buChar char="○"/>
            </a:pPr>
            <a:r>
              <a:rPr lang="en-IN" sz="1500">
                <a:solidFill>
                  <a:srgbClr val="222222"/>
                </a:solidFill>
                <a:highlight>
                  <a:schemeClr val="lt1"/>
                </a:highlight>
                <a:latin typeface="Proxima Nova"/>
                <a:ea typeface="Proxima Nova"/>
                <a:cs typeface="Proxima Nova"/>
                <a:sym typeface="Proxima Nova"/>
              </a:rPr>
              <a:t>Priority.</a:t>
            </a:r>
            <a:endParaRPr sz="1500">
              <a:solidFill>
                <a:srgbClr val="222222"/>
              </a:solidFill>
              <a:highlight>
                <a:srgbClr val="FFFFFF"/>
              </a:highlight>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g8c52beda6f_0_42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101</a:t>
            </a:fld>
            <a:endParaRPr/>
          </a:p>
        </p:txBody>
      </p:sp>
      <p:sp>
        <p:nvSpPr>
          <p:cNvPr id="2246" name="Google Shape;2246;g8c52beda6f_0_429"/>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Types of Test Cases</a:t>
            </a:r>
            <a:endParaRPr/>
          </a:p>
        </p:txBody>
      </p:sp>
      <p:sp>
        <p:nvSpPr>
          <p:cNvPr id="2247" name="Google Shape;2247;g8c52beda6f_0_429"/>
          <p:cNvSpPr txBox="1"/>
          <p:nvPr/>
        </p:nvSpPr>
        <p:spPr>
          <a:xfrm>
            <a:off x="470825" y="956475"/>
            <a:ext cx="8335800" cy="2285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IN" sz="1500">
                <a:solidFill>
                  <a:srgbClr val="222222"/>
                </a:solidFill>
                <a:highlight>
                  <a:srgbClr val="FFFFFF"/>
                </a:highlight>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Test cases are the following different types:</a:t>
            </a:r>
            <a:endParaRPr sz="1500">
              <a:solidFill>
                <a:srgbClr val="222222"/>
              </a:solidFill>
              <a:highlight>
                <a:srgbClr val="FFFFFF"/>
              </a:highlight>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500">
              <a:solidFill>
                <a:srgbClr val="222222"/>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Functional test cases</a:t>
            </a:r>
            <a:endParaRPr sz="1500">
              <a:solidFill>
                <a:srgbClr val="222222"/>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Performance test cases</a:t>
            </a:r>
            <a:endParaRPr sz="1500">
              <a:solidFill>
                <a:srgbClr val="222222"/>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Integration test cases</a:t>
            </a:r>
            <a:endParaRPr sz="1500">
              <a:solidFill>
                <a:srgbClr val="222222"/>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UAT test cases</a:t>
            </a:r>
            <a:endParaRPr sz="1500">
              <a:solidFill>
                <a:srgbClr val="222222"/>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API/back-end test cases:</a:t>
            </a:r>
            <a:endParaRPr sz="1500">
              <a:solidFill>
                <a:srgbClr val="222222"/>
              </a:solidFill>
              <a:highlight>
                <a:srgbClr val="FFFFFF"/>
              </a:highlight>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Positive test cases</a:t>
            </a:r>
            <a:endParaRPr sz="1500">
              <a:solidFill>
                <a:srgbClr val="222222"/>
              </a:solidFill>
              <a:highlight>
                <a:srgbClr val="FFFFFF"/>
              </a:highlight>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Negative test cases</a:t>
            </a:r>
            <a:endParaRPr sz="1500">
              <a:solidFill>
                <a:srgbClr val="222222"/>
              </a:solidFill>
              <a:highlight>
                <a:srgbClr val="FFFFFF"/>
              </a:highlight>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Edge test cases</a:t>
            </a:r>
            <a:endParaRPr sz="1500">
              <a:solidFill>
                <a:srgbClr val="222222"/>
              </a:solidFill>
              <a:highlight>
                <a:srgbClr val="FFFFFF"/>
              </a:highlight>
              <a:latin typeface="Proxima Nova"/>
              <a:ea typeface="Proxima Nova"/>
              <a:cs typeface="Proxima Nova"/>
              <a:sym typeface="Proxima Nov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g8c52beda6f_0_41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102</a:t>
            </a:fld>
            <a:endParaRPr/>
          </a:p>
        </p:txBody>
      </p:sp>
      <p:sp>
        <p:nvSpPr>
          <p:cNvPr id="2254" name="Google Shape;2254;g8c52beda6f_0_419"/>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Sample Test Cases</a:t>
            </a:r>
            <a:endParaRPr/>
          </a:p>
        </p:txBody>
      </p:sp>
      <p:sp>
        <p:nvSpPr>
          <p:cNvPr id="2255" name="Google Shape;2255;g8c52beda6f_0_419"/>
          <p:cNvSpPr txBox="1"/>
          <p:nvPr/>
        </p:nvSpPr>
        <p:spPr>
          <a:xfrm>
            <a:off x="2945725" y="4630575"/>
            <a:ext cx="39798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For the test case, you can go </a:t>
            </a:r>
            <a:r>
              <a:rPr lang="en-IN" u="sng">
                <a:solidFill>
                  <a:schemeClr val="hlink"/>
                </a:solidFill>
                <a:hlinkClick r:id="rId3"/>
              </a:rPr>
              <a:t>here</a:t>
            </a:r>
            <a:r>
              <a:rPr lang="en-IN"/>
              <a:t>.</a:t>
            </a:r>
            <a:endParaRPr/>
          </a:p>
        </p:txBody>
      </p:sp>
      <p:pic>
        <p:nvPicPr>
          <p:cNvPr id="2256" name="Google Shape;2256;g8c52beda6f_0_419"/>
          <p:cNvPicPr preferRelativeResize="0"/>
          <p:nvPr/>
        </p:nvPicPr>
        <p:blipFill>
          <a:blip r:embed="rId4">
            <a:alphaModFix/>
          </a:blip>
          <a:stretch>
            <a:fillRect/>
          </a:stretch>
        </p:blipFill>
        <p:spPr>
          <a:xfrm>
            <a:off x="152400" y="906275"/>
            <a:ext cx="8839199" cy="209148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g8f02d4169b_0_0"/>
          <p:cNvSpPr txBox="1">
            <a:spLocks noGrp="1"/>
          </p:cNvSpPr>
          <p:nvPr>
            <p:ph type="title"/>
          </p:nvPr>
        </p:nvSpPr>
        <p:spPr>
          <a:xfrm>
            <a:off x="467251" y="2648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2 (5 mins)</a:t>
            </a:r>
            <a:endParaRPr/>
          </a:p>
        </p:txBody>
      </p:sp>
      <p:sp>
        <p:nvSpPr>
          <p:cNvPr id="2262" name="Google Shape;2262;g8f02d4169b_0_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103</a:t>
            </a:fld>
            <a:endParaRPr/>
          </a:p>
        </p:txBody>
      </p:sp>
      <p:sp>
        <p:nvSpPr>
          <p:cNvPr id="2263" name="Google Shape;2263;g8f02d4169b_0_0"/>
          <p:cNvSpPr txBox="1"/>
          <p:nvPr/>
        </p:nvSpPr>
        <p:spPr>
          <a:xfrm>
            <a:off x="3013300" y="4312250"/>
            <a:ext cx="3131400" cy="36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a:solidFill>
                  <a:schemeClr val="lt1"/>
                </a:solidFill>
              </a:rPr>
              <a:t>You can see a sample answer</a:t>
            </a:r>
            <a:r>
              <a:rPr lang="en-IN">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 </a:t>
            </a:r>
            <a:r>
              <a:rPr lang="en-IN" u="sng">
                <a:solidFill>
                  <a:srgbClr val="0000FF"/>
                </a:solidFill>
                <a:hlinkClick r:id="rId3">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here</a:t>
            </a:r>
            <a:r>
              <a:rPr lang="en-IN">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a:t>
            </a:r>
            <a:endParaRPr>
              <a:solidFill>
                <a:schemeClr val="lt1"/>
              </a:solidFill>
            </a:endParaRPr>
          </a:p>
        </p:txBody>
      </p:sp>
      <p:sp>
        <p:nvSpPr>
          <p:cNvPr id="2264" name="Google Shape;2264;g8f02d4169b_0_0"/>
          <p:cNvSpPr txBox="1"/>
          <p:nvPr/>
        </p:nvSpPr>
        <p:spPr>
          <a:xfrm>
            <a:off x="290950" y="955950"/>
            <a:ext cx="8052900" cy="303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a:solidFill>
                  <a:srgbClr val="FFFFFF"/>
                </a:solidFill>
              </a:rPr>
              <a:t>Note down 3 positive, 1 negative and 1 edge test case in proper format for the following user flow of a restaurant search and online food ordering website:</a:t>
            </a: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Clr>
                <a:schemeClr val="dk1"/>
              </a:buClr>
              <a:buSzPts val="1100"/>
              <a:buFont typeface="Arial"/>
              <a:buNone/>
            </a:pPr>
            <a:r>
              <a:rPr lang="en-IN">
                <a:solidFill>
                  <a:srgbClr val="FFFFFF"/>
                </a:solidFill>
              </a:rPr>
              <a:t>1. Launch www.zomato.com</a:t>
            </a:r>
            <a:endParaRPr>
              <a:solidFill>
                <a:srgbClr val="FFFFFF"/>
              </a:solidFill>
            </a:endParaRPr>
          </a:p>
          <a:p>
            <a:pPr marL="0" lvl="0" indent="0" algn="l" rtl="0">
              <a:spcBef>
                <a:spcPts val="0"/>
              </a:spcBef>
              <a:spcAft>
                <a:spcPts val="0"/>
              </a:spcAft>
              <a:buClr>
                <a:schemeClr val="dk1"/>
              </a:buClr>
              <a:buSzPts val="1100"/>
              <a:buFont typeface="Arial"/>
              <a:buNone/>
            </a:pPr>
            <a:r>
              <a:rPr lang="en-IN">
                <a:solidFill>
                  <a:srgbClr val="FFFFFF"/>
                </a:solidFill>
              </a:rPr>
              <a:t>2. Search for a restaurant</a:t>
            </a:r>
            <a:endParaRPr>
              <a:solidFill>
                <a:srgbClr val="FFFFFF"/>
              </a:solidFill>
            </a:endParaRPr>
          </a:p>
          <a:p>
            <a:pPr marL="0" lvl="0" indent="0" algn="l" rtl="0">
              <a:spcBef>
                <a:spcPts val="0"/>
              </a:spcBef>
              <a:spcAft>
                <a:spcPts val="0"/>
              </a:spcAft>
              <a:buClr>
                <a:schemeClr val="dk1"/>
              </a:buClr>
              <a:buSzPts val="1100"/>
              <a:buFont typeface="Arial"/>
              <a:buNone/>
            </a:pPr>
            <a:r>
              <a:rPr lang="en-IN">
                <a:solidFill>
                  <a:srgbClr val="FFFFFF"/>
                </a:solidFill>
              </a:rPr>
              <a:t>3. Choose a location</a:t>
            </a:r>
            <a:endParaRPr>
              <a:solidFill>
                <a:srgbClr val="FFFFFF"/>
              </a:solidFill>
            </a:endParaRPr>
          </a:p>
          <a:p>
            <a:pPr marL="0" lvl="0" indent="0" algn="l" rtl="0">
              <a:spcBef>
                <a:spcPts val="0"/>
              </a:spcBef>
              <a:spcAft>
                <a:spcPts val="0"/>
              </a:spcAft>
              <a:buClr>
                <a:schemeClr val="dk1"/>
              </a:buClr>
              <a:buSzPts val="1100"/>
              <a:buFont typeface="Arial"/>
              <a:buNone/>
            </a:pPr>
            <a:r>
              <a:rPr lang="en-IN">
                <a:solidFill>
                  <a:srgbClr val="FFFFFF"/>
                </a:solidFill>
              </a:rPr>
              <a:t>4. View search results</a:t>
            </a:r>
            <a:endParaRPr>
              <a:solidFill>
                <a:srgbClr val="FFFFFF"/>
              </a:solidFill>
            </a:endParaRPr>
          </a:p>
          <a:p>
            <a:pPr marL="0" lvl="0" indent="0" algn="l" rtl="0">
              <a:spcBef>
                <a:spcPts val="0"/>
              </a:spcBef>
              <a:spcAft>
                <a:spcPts val="0"/>
              </a:spcAft>
              <a:buClr>
                <a:schemeClr val="dk1"/>
              </a:buClr>
              <a:buSzPts val="1100"/>
              <a:buFont typeface="Arial"/>
              <a:buNone/>
            </a:pPr>
            <a:r>
              <a:rPr lang="en-IN">
                <a:solidFill>
                  <a:srgbClr val="FFFFFF"/>
                </a:solidFill>
              </a:rPr>
              <a:t>5. Click on the first listed restaurant</a:t>
            </a:r>
            <a:endParaRPr>
              <a:solidFill>
                <a:srgbClr val="FFFFFF"/>
              </a:solidFill>
            </a:endParaRPr>
          </a:p>
          <a:p>
            <a:pPr marL="0" lvl="0" indent="0" algn="l" rtl="0">
              <a:spcBef>
                <a:spcPts val="0"/>
              </a:spcBef>
              <a:spcAft>
                <a:spcPts val="0"/>
              </a:spcAft>
              <a:buClr>
                <a:schemeClr val="dk1"/>
              </a:buClr>
              <a:buSzPts val="1100"/>
              <a:buFont typeface="Arial"/>
              <a:buNone/>
            </a:pPr>
            <a:r>
              <a:rPr lang="en-IN">
                <a:solidFill>
                  <a:srgbClr val="FFFFFF"/>
                </a:solidFill>
              </a:rPr>
              <a:t>6. Click on </a:t>
            </a:r>
            <a:r>
              <a:rPr lang="en-IN">
                <a:solidFill>
                  <a:schemeClr val="lt1"/>
                </a:solidFill>
              </a:rPr>
              <a:t>the ‘</a:t>
            </a:r>
            <a:r>
              <a:rPr lang="en-IN">
                <a:solidFill>
                  <a:srgbClr val="FFFFFF"/>
                </a:solidFill>
              </a:rPr>
              <a:t>Add Review’ button</a:t>
            </a:r>
            <a:endParaRPr>
              <a:solidFill>
                <a:srgbClr val="FFFFFF"/>
              </a:solidFill>
            </a:endParaRPr>
          </a:p>
          <a:p>
            <a:pPr marL="0" lvl="0" indent="0" algn="l" rtl="0">
              <a:spcBef>
                <a:spcPts val="0"/>
              </a:spcBef>
              <a:spcAft>
                <a:spcPts val="0"/>
              </a:spcAft>
              <a:buNone/>
            </a:pPr>
            <a:endParaRPr sz="17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3"/>
                                        </p:tgtEl>
                                        <p:attrNameLst>
                                          <p:attrName>style.visibility</p:attrName>
                                        </p:attrNameLst>
                                      </p:cBhvr>
                                      <p:to>
                                        <p:strVal val="visible"/>
                                      </p:to>
                                    </p:set>
                                    <p:animEffect transition="in" filter="fade">
                                      <p:cBhvr>
                                        <p:cTn id="7" dur="1000"/>
                                        <p:tgtEl>
                                          <p:spTgt spid="2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2268"/>
        <p:cNvGrpSpPr/>
        <p:nvPr/>
      </p:nvGrpSpPr>
      <p:grpSpPr>
        <a:xfrm>
          <a:off x="0" y="0"/>
          <a:ext cx="0" cy="0"/>
          <a:chOff x="0" y="0"/>
          <a:chExt cx="0" cy="0"/>
        </a:xfrm>
      </p:grpSpPr>
      <p:sp>
        <p:nvSpPr>
          <p:cNvPr id="2269" name="Google Shape;2269;g8f02d4169b_0_8"/>
          <p:cNvSpPr txBox="1">
            <a:spLocks noGrp="1"/>
          </p:cNvSpPr>
          <p:nvPr>
            <p:ph type="title"/>
          </p:nvPr>
        </p:nvSpPr>
        <p:spPr>
          <a:xfrm>
            <a:off x="543451" y="1124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3 (2 mins)</a:t>
            </a:r>
            <a:endParaRPr/>
          </a:p>
        </p:txBody>
      </p:sp>
      <p:sp>
        <p:nvSpPr>
          <p:cNvPr id="2270" name="Google Shape;2270;g8f02d4169b_0_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104</a:t>
            </a:fld>
            <a:endParaRPr/>
          </a:p>
        </p:txBody>
      </p:sp>
      <p:sp>
        <p:nvSpPr>
          <p:cNvPr id="2271" name="Google Shape;2271;g8f02d4169b_0_8"/>
          <p:cNvSpPr/>
          <p:nvPr/>
        </p:nvSpPr>
        <p:spPr>
          <a:xfrm>
            <a:off x="5507175" y="827350"/>
            <a:ext cx="3459900" cy="4129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sz="1000">
                <a:solidFill>
                  <a:srgbClr val="FFFFFF"/>
                </a:solidFill>
              </a:rPr>
              <a:t>Model:</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"category_id": "3",</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"category_name": "Nightlife"</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a:t>
            </a:r>
            <a:endParaRPr sz="1000">
              <a:solidFill>
                <a:srgbClr val="FFFFFF"/>
              </a:solidFill>
            </a:endParaRPr>
          </a:p>
          <a:p>
            <a:pPr marL="0" lvl="0" indent="0" algn="l" rtl="0">
              <a:spcBef>
                <a:spcPts val="0"/>
              </a:spcBef>
              <a:spcAft>
                <a:spcPts val="0"/>
              </a:spcAft>
              <a:buClr>
                <a:schemeClr val="dk1"/>
              </a:buClr>
              <a:buSzPts val="1100"/>
              <a:buFont typeface="Arial"/>
              <a:buNone/>
            </a:pP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Success response:</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"categories":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"categories":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"id": 1,</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"name": "Delivery"</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"categories":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"id": 2,</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"name": "Dine-out"</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Clr>
                <a:schemeClr val="dk1"/>
              </a:buClr>
              <a:buSzPts val="1100"/>
              <a:buFont typeface="Arial"/>
              <a:buNone/>
            </a:pPr>
            <a:r>
              <a:rPr lang="en-IN" sz="1000">
                <a:solidFill>
                  <a:srgbClr val="FFFFFF"/>
                </a:solidFill>
              </a:rPr>
              <a:t>  ]</a:t>
            </a:r>
            <a:endParaRPr sz="1000">
              <a:solidFill>
                <a:srgbClr val="FFFFFF"/>
              </a:solidFill>
            </a:endParaRPr>
          </a:p>
          <a:p>
            <a:pPr marL="0" lvl="0" indent="0" algn="l" rtl="0">
              <a:spcBef>
                <a:spcPts val="0"/>
              </a:spcBef>
              <a:spcAft>
                <a:spcPts val="0"/>
              </a:spcAft>
              <a:buNone/>
            </a:pPr>
            <a:r>
              <a:rPr lang="en-IN" sz="1000">
                <a:solidFill>
                  <a:srgbClr val="FFFFFF"/>
                </a:solidFill>
              </a:rPr>
              <a:t>}</a:t>
            </a:r>
            <a:endParaRPr>
              <a:solidFill>
                <a:srgbClr val="FF0000"/>
              </a:solidFill>
            </a:endParaRPr>
          </a:p>
        </p:txBody>
      </p:sp>
      <p:sp>
        <p:nvSpPr>
          <p:cNvPr id="2272" name="Google Shape;2272;g8f02d4169b_0_8"/>
          <p:cNvSpPr txBox="1"/>
          <p:nvPr/>
        </p:nvSpPr>
        <p:spPr>
          <a:xfrm>
            <a:off x="290950" y="844625"/>
            <a:ext cx="4623900" cy="37701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IN">
                <a:solidFill>
                  <a:srgbClr val="FFFFFF"/>
                </a:solidFill>
              </a:rPr>
              <a:t>Note down 1 positive, 1 negative and 1 edge test case for the following public api at zomato.com</a:t>
            </a:r>
            <a:endParaRPr>
              <a:solidFill>
                <a:srgbClr val="FFFFFF"/>
              </a:solidFill>
            </a:endParaRPr>
          </a:p>
          <a:p>
            <a:pPr marL="0" lvl="0" indent="0" algn="just" rtl="0">
              <a:spcBef>
                <a:spcPts val="0"/>
              </a:spcBef>
              <a:spcAft>
                <a:spcPts val="0"/>
              </a:spcAft>
              <a:buClr>
                <a:schemeClr val="dk1"/>
              </a:buClr>
              <a:buSzPts val="1100"/>
              <a:buFont typeface="Arial"/>
              <a:buNone/>
            </a:pPr>
            <a:endParaRPr>
              <a:solidFill>
                <a:srgbClr val="FFFFFF"/>
              </a:solidFill>
            </a:endParaRPr>
          </a:p>
          <a:p>
            <a:pPr marL="0" lvl="0" indent="0" algn="just" rtl="0">
              <a:spcBef>
                <a:spcPts val="0"/>
              </a:spcBef>
              <a:spcAft>
                <a:spcPts val="0"/>
              </a:spcAft>
              <a:buClr>
                <a:schemeClr val="dk1"/>
              </a:buClr>
              <a:buSzPts val="1100"/>
              <a:buFont typeface="Arial"/>
              <a:buNone/>
            </a:pPr>
            <a:r>
              <a:rPr lang="en-IN">
                <a:solidFill>
                  <a:srgbClr val="FFFFFF"/>
                </a:solidFill>
              </a:rPr>
              <a:t>{Launch </a:t>
            </a:r>
            <a:r>
              <a:rPr lang="en-IN" u="sng">
                <a:solidFill>
                  <a:schemeClr val="hlink"/>
                </a:solidFill>
                <a:hlinkClick r:id="rId3"/>
              </a:rPr>
              <a:t>https://developers.zomato.com/documentation#!/common/categories</a:t>
            </a:r>
            <a:r>
              <a:rPr lang="en-IN">
                <a:solidFill>
                  <a:srgbClr val="FFFFFF"/>
                </a:solidFill>
              </a:rPr>
              <a:t>}</a:t>
            </a:r>
            <a:endParaRPr>
              <a:solidFill>
                <a:srgbClr val="FFFFFF"/>
              </a:solidFill>
            </a:endParaRPr>
          </a:p>
          <a:p>
            <a:pPr marL="0" lvl="0" indent="0" algn="just" rtl="0">
              <a:spcBef>
                <a:spcPts val="0"/>
              </a:spcBef>
              <a:spcAft>
                <a:spcPts val="0"/>
              </a:spcAft>
              <a:buClr>
                <a:schemeClr val="dk1"/>
              </a:buClr>
              <a:buSzPts val="1100"/>
              <a:buFont typeface="Arial"/>
              <a:buNone/>
            </a:pPr>
            <a:endParaRPr>
              <a:solidFill>
                <a:srgbClr val="FFFFFF"/>
              </a:solidFill>
            </a:endParaRPr>
          </a:p>
          <a:p>
            <a:pPr marL="0" lvl="0" indent="0" algn="just" rtl="0">
              <a:spcBef>
                <a:spcPts val="0"/>
              </a:spcBef>
              <a:spcAft>
                <a:spcPts val="0"/>
              </a:spcAft>
              <a:buClr>
                <a:schemeClr val="dk1"/>
              </a:buClr>
              <a:buSzPts val="1100"/>
              <a:buFont typeface="Arial"/>
              <a:buNone/>
            </a:pPr>
            <a:r>
              <a:rPr lang="en-IN">
                <a:solidFill>
                  <a:srgbClr val="FFFFFF"/>
                </a:solidFill>
              </a:rPr>
              <a:t>This API is offered by Zomato to get a list of categories. A list of all restaurants categorised under a particular restaurant type can be obtained using the Search API with Category IDs as inputs.</a:t>
            </a:r>
            <a:endParaRPr>
              <a:solidFill>
                <a:srgbClr val="FFFFFF"/>
              </a:solidFill>
            </a:endParaRPr>
          </a:p>
          <a:p>
            <a:pPr marL="0" lvl="0" indent="0" algn="just" rtl="0">
              <a:spcBef>
                <a:spcPts val="0"/>
              </a:spcBef>
              <a:spcAft>
                <a:spcPts val="0"/>
              </a:spcAft>
              <a:buClr>
                <a:schemeClr val="dk1"/>
              </a:buClr>
              <a:buSzPts val="1100"/>
              <a:buFont typeface="Arial"/>
              <a:buNone/>
            </a:pPr>
            <a:endParaRPr>
              <a:solidFill>
                <a:srgbClr val="FFFFFF"/>
              </a:solidFill>
            </a:endParaRPr>
          </a:p>
          <a:p>
            <a:pPr marL="0" lvl="0" indent="0" algn="just" rtl="0">
              <a:spcBef>
                <a:spcPts val="0"/>
              </a:spcBef>
              <a:spcAft>
                <a:spcPts val="0"/>
              </a:spcAft>
              <a:buClr>
                <a:schemeClr val="dk1"/>
              </a:buClr>
              <a:buSzPts val="1100"/>
              <a:buFont typeface="Arial"/>
              <a:buNone/>
            </a:pPr>
            <a:r>
              <a:rPr lang="en-IN">
                <a:solidFill>
                  <a:srgbClr val="FFFFFF"/>
                </a:solidFill>
              </a:rPr>
              <a:t>CURL:</a:t>
            </a:r>
            <a:endParaRPr>
              <a:solidFill>
                <a:srgbClr val="FFFFFF"/>
              </a:solidFill>
            </a:endParaRPr>
          </a:p>
          <a:p>
            <a:pPr marL="0" lvl="0" indent="0" algn="just" rtl="0">
              <a:spcBef>
                <a:spcPts val="0"/>
              </a:spcBef>
              <a:spcAft>
                <a:spcPts val="0"/>
              </a:spcAft>
              <a:buClr>
                <a:schemeClr val="dk1"/>
              </a:buClr>
              <a:buSzPts val="1100"/>
              <a:buFont typeface="Arial"/>
              <a:buNone/>
            </a:pPr>
            <a:r>
              <a:rPr lang="en-IN">
                <a:solidFill>
                  <a:srgbClr val="FFFFFF"/>
                </a:solidFill>
              </a:rPr>
              <a:t>curl -X GET --header "Accept: application/json"</a:t>
            </a:r>
            <a:endParaRPr>
              <a:solidFill>
                <a:srgbClr val="FFFFFF"/>
              </a:solidFill>
            </a:endParaRPr>
          </a:p>
          <a:p>
            <a:pPr marL="0" lvl="0" indent="0" algn="just" rtl="0">
              <a:spcBef>
                <a:spcPts val="0"/>
              </a:spcBef>
              <a:spcAft>
                <a:spcPts val="0"/>
              </a:spcAft>
              <a:buClr>
                <a:schemeClr val="dk1"/>
              </a:buClr>
              <a:buSzPts val="1100"/>
              <a:buFont typeface="Arial"/>
              <a:buNone/>
            </a:pPr>
            <a:r>
              <a:rPr lang="en-IN">
                <a:solidFill>
                  <a:srgbClr val="FFFFFF"/>
                </a:solidFill>
              </a:rPr>
              <a:t>            --header "user-key: 7b8c2002a92c21109f1dfd2808ea50e1" "https://developers.zomato.com/api/v2.1/categories"</a:t>
            </a:r>
            <a:endParaRPr>
              <a:solidFill>
                <a:srgbClr val="FFFFFF"/>
              </a:solidFill>
            </a:endParaRPr>
          </a:p>
          <a:p>
            <a:pPr marL="0" lvl="0" indent="0" algn="l" rtl="0">
              <a:spcBef>
                <a:spcPts val="0"/>
              </a:spcBef>
              <a:spcAft>
                <a:spcPts val="0"/>
              </a:spcAft>
              <a:buNone/>
            </a:pPr>
            <a:endParaRPr sz="1700">
              <a:solidFill>
                <a:srgbClr val="FFFFFF"/>
              </a:solidFill>
            </a:endParaRPr>
          </a:p>
        </p:txBody>
      </p:sp>
      <p:sp>
        <p:nvSpPr>
          <p:cNvPr id="2273" name="Google Shape;2273;g8f02d4169b_0_8"/>
          <p:cNvSpPr txBox="1"/>
          <p:nvPr/>
        </p:nvSpPr>
        <p:spPr>
          <a:xfrm>
            <a:off x="1189750" y="4682650"/>
            <a:ext cx="30165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chemeClr val="lt1"/>
                </a:solidFill>
              </a:rPr>
              <a:t>You can see a sample answer</a:t>
            </a:r>
            <a:r>
              <a:rPr lang="en-IN">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 </a:t>
            </a:r>
            <a:r>
              <a:rPr lang="en-IN" u="sng">
                <a:solidFill>
                  <a:schemeClr val="hlink"/>
                </a:solidFill>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here</a:t>
            </a:r>
            <a:r>
              <a:rPr lang="en-IN">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a:t>
            </a:r>
            <a:endParaRPr>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g8eb3b06fd2_0_4294"/>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105</a:t>
            </a:fld>
            <a:endParaRPr sz="900">
              <a:latin typeface="Proxima Nova"/>
              <a:ea typeface="Proxima Nova"/>
              <a:cs typeface="Proxima Nova"/>
              <a:sym typeface="Proxima Nova"/>
            </a:endParaRPr>
          </a:p>
        </p:txBody>
      </p:sp>
      <p:sp>
        <p:nvSpPr>
          <p:cNvPr id="2279" name="Google Shape;2279;g8eb3b06fd2_0_4294"/>
          <p:cNvSpPr txBox="1"/>
          <p:nvPr/>
        </p:nvSpPr>
        <p:spPr>
          <a:xfrm>
            <a:off x="409450" y="1931400"/>
            <a:ext cx="5014500" cy="128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Severity and Priority</a:t>
            </a:r>
            <a:endParaRPr sz="4800" b="0" i="0" strike="noStrike" cap="none">
              <a:solidFill>
                <a:srgbClr val="FFFFFF"/>
              </a:solidFill>
              <a:latin typeface="Calibri"/>
              <a:ea typeface="Calibri"/>
              <a:cs typeface="Calibri"/>
              <a:sym typeface="Calibri"/>
            </a:endParaRPr>
          </a:p>
        </p:txBody>
      </p:sp>
      <p:pic>
        <p:nvPicPr>
          <p:cNvPr id="2280" name="Google Shape;2280;g8eb3b06fd2_0_4294"/>
          <p:cNvPicPr preferRelativeResize="0"/>
          <p:nvPr/>
        </p:nvPicPr>
        <p:blipFill>
          <a:blip r:embed="rId3">
            <a:alphaModFix/>
          </a:blip>
          <a:stretch>
            <a:fillRect/>
          </a:stretch>
        </p:blipFill>
        <p:spPr>
          <a:xfrm>
            <a:off x="4519801" y="1569025"/>
            <a:ext cx="4296030" cy="21093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g8c52beda6f_0_472"/>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106</a:t>
            </a:fld>
            <a:endParaRPr/>
          </a:p>
        </p:txBody>
      </p:sp>
      <p:sp>
        <p:nvSpPr>
          <p:cNvPr id="2287" name="Google Shape;2287;g8c52beda6f_0_472"/>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Severity - Priority</a:t>
            </a:r>
            <a:endParaRPr/>
          </a:p>
        </p:txBody>
      </p:sp>
      <p:pic>
        <p:nvPicPr>
          <p:cNvPr id="2288" name="Google Shape;2288;g8c52beda6f_0_472"/>
          <p:cNvPicPr preferRelativeResize="0"/>
          <p:nvPr/>
        </p:nvPicPr>
        <p:blipFill>
          <a:blip r:embed="rId3">
            <a:alphaModFix/>
          </a:blip>
          <a:stretch>
            <a:fillRect/>
          </a:stretch>
        </p:blipFill>
        <p:spPr>
          <a:xfrm>
            <a:off x="4698825" y="1091575"/>
            <a:ext cx="4225800" cy="3036224"/>
          </a:xfrm>
          <a:prstGeom prst="rect">
            <a:avLst/>
          </a:prstGeom>
          <a:noFill/>
          <a:ln>
            <a:noFill/>
          </a:ln>
        </p:spPr>
      </p:pic>
      <p:sp>
        <p:nvSpPr>
          <p:cNvPr id="2289" name="Google Shape;2289;g8c52beda6f_0_472"/>
          <p:cNvSpPr txBox="1"/>
          <p:nvPr/>
        </p:nvSpPr>
        <p:spPr>
          <a:xfrm>
            <a:off x="316675" y="672888"/>
            <a:ext cx="4225800" cy="3873600"/>
          </a:xfrm>
          <a:prstGeom prst="rect">
            <a:avLst/>
          </a:prstGeom>
          <a:noFill/>
          <a:ln>
            <a:noFill/>
          </a:ln>
        </p:spPr>
        <p:txBody>
          <a:bodyPr spcFirstLastPara="1" wrap="square" lIns="91425" tIns="91425" rIns="91425" bIns="91425" anchor="ctr" anchorCtr="0">
            <a:noAutofit/>
          </a:bodyPr>
          <a:lstStyle/>
          <a:p>
            <a:pPr marL="457200" lvl="0" indent="-323850" algn="just" rtl="0">
              <a:lnSpc>
                <a:spcPct val="100000"/>
              </a:lnSpc>
              <a:spcBef>
                <a:spcPts val="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4"/>
              </a:rPr>
              <a:t>Severity</a:t>
            </a:r>
            <a:r>
              <a:rPr lang="en-IN" sz="1500">
                <a:solidFill>
                  <a:schemeClr val="dk1"/>
                </a:solidFill>
                <a:highlight>
                  <a:schemeClr val="lt1"/>
                </a:highlight>
                <a:latin typeface="Proxima Nova"/>
                <a:ea typeface="Proxima Nova"/>
                <a:cs typeface="Proxima Nova"/>
                <a:sym typeface="Proxima Nova"/>
              </a:rPr>
              <a:t> refers to the extent to which a certain defect can impact an application. It is used to indicate the implication for and the impact of a defect on a software/application’s functionality.</a:t>
            </a:r>
            <a:endParaRPr sz="1500">
              <a:solidFill>
                <a:schemeClr val="dk1"/>
              </a:solidFill>
              <a:highlight>
                <a:schemeClr val="lt1"/>
              </a:highlight>
              <a:latin typeface="Proxima Nova"/>
              <a:ea typeface="Proxima Nova"/>
              <a:cs typeface="Proxima Nova"/>
              <a:sym typeface="Proxima Nova"/>
            </a:endParaRPr>
          </a:p>
          <a:p>
            <a:pPr marL="0" lvl="0" indent="0" algn="just" rtl="0">
              <a:lnSpc>
                <a:spcPct val="100000"/>
              </a:lnSpc>
              <a:spcBef>
                <a:spcPts val="800"/>
              </a:spcBef>
              <a:spcAft>
                <a:spcPts val="0"/>
              </a:spcAft>
              <a:buNone/>
            </a:pPr>
            <a:endParaRPr sz="1500">
              <a:highlight>
                <a:srgbClr val="FFFFFF"/>
              </a:highlight>
              <a:latin typeface="Proxima Nova"/>
              <a:ea typeface="Proxima Nova"/>
              <a:cs typeface="Proxima Nova"/>
              <a:sym typeface="Proxima Nova"/>
            </a:endParaRPr>
          </a:p>
          <a:p>
            <a:pPr marL="457200" lvl="0" indent="-323850" algn="just" rtl="0">
              <a:spcBef>
                <a:spcPts val="800"/>
              </a:spcBef>
              <a:spcAft>
                <a:spcPts val="0"/>
              </a:spcAft>
              <a:buClr>
                <a:schemeClr val="dk1"/>
              </a:buClr>
              <a:buSzPts val="1500"/>
              <a:buFont typeface="Proxima Nova"/>
              <a:buChar char="●"/>
            </a:pPr>
            <a:r>
              <a:rPr lang="en-IN" sz="1500" b="1" u="sng">
                <a:solidFill>
                  <a:schemeClr val="hlink"/>
                </a:solidFill>
                <a:highlight>
                  <a:schemeClr val="lt1"/>
                </a:highlight>
                <a:latin typeface="Proxima Nova"/>
                <a:ea typeface="Proxima Nova"/>
                <a:cs typeface="Proxima Nova"/>
                <a:sym typeface="Proxima Nova"/>
                <a:hlinkClick r:id="rId4"/>
              </a:rPr>
              <a:t>Priority</a:t>
            </a:r>
            <a:r>
              <a:rPr lang="en-IN" sz="1500">
                <a:solidFill>
                  <a:schemeClr val="dk1"/>
                </a:solidFill>
                <a:highlight>
                  <a:schemeClr val="lt1"/>
                </a:highlight>
                <a:latin typeface="Proxima Nova"/>
                <a:ea typeface="Proxima Nova"/>
                <a:cs typeface="Proxima Nova"/>
                <a:sym typeface="Proxima Nova"/>
              </a:rPr>
              <a:t> is a parameter that is used to determine the order in which defects should be fixed. A defect with higher priority should be fixed first.</a:t>
            </a:r>
            <a:endParaRPr sz="1500">
              <a:highlight>
                <a:srgbClr val="FFFFFF"/>
              </a:highlight>
              <a:latin typeface="Proxima Nova"/>
              <a:ea typeface="Proxima Nova"/>
              <a:cs typeface="Proxima Nova"/>
              <a:sym typeface="Proxima Nov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g8ce9011793_0_224"/>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295" name="Google Shape;2295;g8ce9011793_0_224"/>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2296" name="Google Shape;2296;g8ce9011793_0_224"/>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2297" name="Google Shape;2297;g8ce9011793_0_224"/>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2298" name="Google Shape;2298;g8ce9011793_0_224"/>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107</a:t>
            </a:fld>
            <a:endParaRPr sz="900">
              <a:solidFill>
                <a:srgbClr val="898989"/>
              </a:solidFill>
              <a:latin typeface="Proxima Nova"/>
              <a:ea typeface="Proxima Nova"/>
              <a:cs typeface="Proxima Nova"/>
              <a:sym typeface="Proxima Nova"/>
            </a:endParaRPr>
          </a:p>
        </p:txBody>
      </p:sp>
      <p:sp>
        <p:nvSpPr>
          <p:cNvPr id="2299" name="Google Shape;2299;g8ce9011793_0_22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0" name="Google Shape;2300;g8ce9011793_0_224"/>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1" name="Google Shape;2301;g8ce9011793_0_224"/>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302" name="Google Shape;2302;g8ce9011793_0_224"/>
          <p:cNvSpPr txBox="1"/>
          <p:nvPr/>
        </p:nvSpPr>
        <p:spPr>
          <a:xfrm>
            <a:off x="642175" y="622349"/>
            <a:ext cx="5493300" cy="978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10 (15 Sec)</a:t>
            </a:r>
            <a:endParaRPr sz="3600" b="0" i="0" u="none" strike="noStrike" cap="none">
              <a:solidFill>
                <a:srgbClr val="F5333F"/>
              </a:solidFill>
              <a:latin typeface="Proxima Nova"/>
              <a:ea typeface="Proxima Nova"/>
              <a:cs typeface="Proxima Nova"/>
              <a:sym typeface="Proxima Nova"/>
            </a:endParaRPr>
          </a:p>
        </p:txBody>
      </p:sp>
      <p:pic>
        <p:nvPicPr>
          <p:cNvPr id="2303" name="Google Shape;2303;g8ce9011793_0_224"/>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2304" name="Google Shape;2304;g8ce9011793_0_224"/>
          <p:cNvSpPr txBox="1"/>
          <p:nvPr/>
        </p:nvSpPr>
        <p:spPr>
          <a:xfrm>
            <a:off x="630050" y="1515775"/>
            <a:ext cx="79272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If company name is misspelled on the home page of a website. This statement belongs to which of the following bucket?</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High Priority, Low Severity </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High Severity, Low Priority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Low Priority, Low Severity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High Priority, High Severity</a:t>
            </a:r>
            <a:endParaRPr sz="1800">
              <a:solidFill>
                <a:schemeClr val="dk1"/>
              </a:solidFill>
              <a:latin typeface="Calibri"/>
              <a:ea typeface="Calibri"/>
              <a:cs typeface="Calibri"/>
              <a:sym typeface="Calibri"/>
            </a:endParaRPr>
          </a:p>
        </p:txBody>
      </p:sp>
      <p:sp>
        <p:nvSpPr>
          <p:cNvPr id="2305" name="Google Shape;2305;g8ce9011793_0_22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g8eb3b06fd2_0_4299"/>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311" name="Google Shape;2311;g8eb3b06fd2_0_4299"/>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2312" name="Google Shape;2312;g8eb3b06fd2_0_4299"/>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2313" name="Google Shape;2313;g8eb3b06fd2_0_4299"/>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2314" name="Google Shape;2314;g8eb3b06fd2_0_4299"/>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108</a:t>
            </a:fld>
            <a:endParaRPr sz="900">
              <a:solidFill>
                <a:srgbClr val="898989"/>
              </a:solidFill>
              <a:latin typeface="Proxima Nova"/>
              <a:ea typeface="Proxima Nova"/>
              <a:cs typeface="Proxima Nova"/>
              <a:sym typeface="Proxima Nova"/>
            </a:endParaRPr>
          </a:p>
        </p:txBody>
      </p:sp>
      <p:sp>
        <p:nvSpPr>
          <p:cNvPr id="2315" name="Google Shape;2315;g8eb3b06fd2_0_429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6" name="Google Shape;2316;g8eb3b06fd2_0_4299"/>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7" name="Google Shape;2317;g8eb3b06fd2_0_4299"/>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318" name="Google Shape;2318;g8eb3b06fd2_0_4299"/>
          <p:cNvSpPr txBox="1"/>
          <p:nvPr/>
        </p:nvSpPr>
        <p:spPr>
          <a:xfrm>
            <a:off x="642175" y="622349"/>
            <a:ext cx="5493300" cy="978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10 (Answer)</a:t>
            </a:r>
            <a:endParaRPr sz="3600" b="0" i="0" u="none" strike="noStrike" cap="none">
              <a:solidFill>
                <a:srgbClr val="F5333F"/>
              </a:solidFill>
              <a:latin typeface="Proxima Nova"/>
              <a:ea typeface="Proxima Nova"/>
              <a:cs typeface="Proxima Nova"/>
              <a:sym typeface="Proxima Nova"/>
            </a:endParaRPr>
          </a:p>
        </p:txBody>
      </p:sp>
      <p:pic>
        <p:nvPicPr>
          <p:cNvPr id="2319" name="Google Shape;2319;g8eb3b06fd2_0_4299"/>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2320" name="Google Shape;2320;g8eb3b06fd2_0_4299"/>
          <p:cNvSpPr txBox="1"/>
          <p:nvPr/>
        </p:nvSpPr>
        <p:spPr>
          <a:xfrm>
            <a:off x="630050" y="1515775"/>
            <a:ext cx="79272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If company name is misspelled on the home page of a website.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This statement belongs to which of the following bucket?</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High Priority, Low Severity </a:t>
            </a:r>
            <a:endParaRPr sz="1800" b="1">
              <a:solidFill>
                <a:srgbClr val="FF0000"/>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High Severity, Low Priority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Low Priority, Low Severity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High Priority, High Severity</a:t>
            </a:r>
            <a:endParaRPr sz="1800">
              <a:solidFill>
                <a:schemeClr val="dk1"/>
              </a:solidFill>
              <a:latin typeface="Calibri"/>
              <a:ea typeface="Calibri"/>
              <a:cs typeface="Calibri"/>
              <a:sym typeface="Calibri"/>
            </a:endParaRPr>
          </a:p>
        </p:txBody>
      </p:sp>
      <p:sp>
        <p:nvSpPr>
          <p:cNvPr id="2321" name="Google Shape;2321;g8eb3b06fd2_0_429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g8eb3b06fd2_0_4289"/>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109</a:t>
            </a:fld>
            <a:endParaRPr sz="900">
              <a:latin typeface="Proxima Nova"/>
              <a:ea typeface="Proxima Nova"/>
              <a:cs typeface="Proxima Nova"/>
              <a:sym typeface="Proxima Nova"/>
            </a:endParaRPr>
          </a:p>
        </p:txBody>
      </p:sp>
      <p:sp>
        <p:nvSpPr>
          <p:cNvPr id="2327" name="Google Shape;2327;g8eb3b06fd2_0_4289"/>
          <p:cNvSpPr txBox="1"/>
          <p:nvPr/>
        </p:nvSpPr>
        <p:spPr>
          <a:xfrm>
            <a:off x="471800" y="2127450"/>
            <a:ext cx="5014500" cy="88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Bug Reporting</a:t>
            </a:r>
            <a:endParaRPr sz="4800" b="0" i="0" strike="noStrike" cap="none">
              <a:solidFill>
                <a:srgbClr val="FFFFFF"/>
              </a:solidFill>
              <a:latin typeface="Calibri"/>
              <a:ea typeface="Calibri"/>
              <a:cs typeface="Calibri"/>
              <a:sym typeface="Calibri"/>
            </a:endParaRPr>
          </a:p>
        </p:txBody>
      </p:sp>
      <p:pic>
        <p:nvPicPr>
          <p:cNvPr id="2328" name="Google Shape;2328;g8eb3b06fd2_0_4289"/>
          <p:cNvPicPr preferRelativeResize="0"/>
          <p:nvPr/>
        </p:nvPicPr>
        <p:blipFill>
          <a:blip r:embed="rId3">
            <a:alphaModFix/>
          </a:blip>
          <a:stretch>
            <a:fillRect/>
          </a:stretch>
        </p:blipFill>
        <p:spPr>
          <a:xfrm>
            <a:off x="5306200" y="1305800"/>
            <a:ext cx="3352895" cy="22435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g8c52beda6f_0_716"/>
          <p:cNvSpPr txBox="1"/>
          <p:nvPr/>
        </p:nvSpPr>
        <p:spPr>
          <a:xfrm>
            <a:off x="470825" y="3621200"/>
            <a:ext cx="8195400" cy="1241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5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IN" sz="1500" b="1" u="sng">
                <a:solidFill>
                  <a:schemeClr val="hlink"/>
                </a:solidFill>
                <a:latin typeface="Proxima Nova"/>
                <a:ea typeface="Proxima Nova"/>
                <a:cs typeface="Proxima Nova"/>
                <a:sym typeface="Proxima Nova"/>
                <a:hlinkClick r:id="rId3"/>
              </a:rPr>
              <a:t>Software Verification:</a:t>
            </a:r>
            <a:endParaRPr sz="1500" b="1">
              <a:solidFill>
                <a:schemeClr val="dk1"/>
              </a:solidFill>
              <a:latin typeface="Proxima Nova"/>
              <a:ea typeface="Proxima Nova"/>
              <a:cs typeface="Proxima Nova"/>
              <a:sym typeface="Proxima Nova"/>
            </a:endParaRPr>
          </a:p>
          <a:p>
            <a:pPr marL="2286000" lvl="4" indent="-323850" algn="l" rtl="0">
              <a:lnSpc>
                <a:spcPct val="115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Verification ensures that the product is being developed in accordance with design specifications.</a:t>
            </a:r>
            <a:endParaRPr sz="1500">
              <a:solidFill>
                <a:schemeClr val="dk1"/>
              </a:solidFill>
              <a:latin typeface="Proxima Nova"/>
              <a:ea typeface="Proxima Nova"/>
              <a:cs typeface="Proxima Nova"/>
              <a:sym typeface="Proxima Nova"/>
            </a:endParaRPr>
          </a:p>
          <a:p>
            <a:pPr marL="2286000" lvl="4" indent="-323850" algn="l" rtl="0">
              <a:lnSpc>
                <a:spcPct val="115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Verification means asking - “</a:t>
            </a:r>
            <a:r>
              <a:rPr lang="en-IN" sz="1500" i="1">
                <a:solidFill>
                  <a:schemeClr val="dk1"/>
                </a:solidFill>
                <a:latin typeface="Proxima Nova"/>
                <a:ea typeface="Proxima Nova"/>
                <a:cs typeface="Proxima Nova"/>
                <a:sym typeface="Proxima Nova"/>
              </a:rPr>
              <a:t>Are we developing the product by strictly following all design specifications?</a:t>
            </a:r>
            <a:r>
              <a:rPr lang="en-IN" sz="1500">
                <a:solidFill>
                  <a:schemeClr val="dk1"/>
                </a:solidFill>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marL="2286000" lvl="4" indent="-323850" algn="l" rtl="0">
              <a:lnSpc>
                <a:spcPct val="115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Verification </a:t>
            </a:r>
            <a:r>
              <a:rPr lang="en-IN" sz="1500" u="sng">
                <a:solidFill>
                  <a:schemeClr val="dk1"/>
                </a:solidFill>
                <a:latin typeface="Proxima Nova"/>
                <a:ea typeface="Proxima Nova"/>
                <a:cs typeface="Proxima Nova"/>
                <a:sym typeface="Proxima Nova"/>
              </a:rPr>
              <a:t>focuses</a:t>
            </a:r>
            <a:r>
              <a:rPr lang="en-IN" sz="1500">
                <a:solidFill>
                  <a:schemeClr val="dk1"/>
                </a:solidFill>
                <a:latin typeface="Proxima Nova"/>
                <a:ea typeface="Proxima Nova"/>
                <a:cs typeface="Proxima Nova"/>
                <a:sym typeface="Proxima Nova"/>
              </a:rPr>
              <a:t> on </a:t>
            </a:r>
            <a:r>
              <a:rPr lang="en-IN" sz="1500" u="sng">
                <a:solidFill>
                  <a:schemeClr val="dk1"/>
                </a:solidFill>
                <a:latin typeface="Proxima Nova"/>
                <a:ea typeface="Proxima Nova"/>
                <a:cs typeface="Proxima Nova"/>
                <a:sym typeface="Proxima Nova"/>
              </a:rPr>
              <a:t>design and system specifications</a:t>
            </a:r>
            <a:r>
              <a:rPr lang="en-IN" sz="1500">
                <a:solidFill>
                  <a:schemeClr val="dk1"/>
                </a:solidFill>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marL="0" lvl="0" indent="0" algn="l" rtl="0">
              <a:spcBef>
                <a:spcPts val="400"/>
              </a:spcBef>
              <a:spcAft>
                <a:spcPts val="0"/>
              </a:spcAft>
              <a:buNone/>
            </a:pPr>
            <a:endParaRPr sz="1500">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500">
              <a:solidFill>
                <a:schemeClr val="dk1"/>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latin typeface="Proxima Nova"/>
              <a:ea typeface="Proxima Nova"/>
              <a:cs typeface="Proxima Nova"/>
              <a:sym typeface="Proxima Nova"/>
            </a:endParaRPr>
          </a:p>
        </p:txBody>
      </p:sp>
      <p:sp>
        <p:nvSpPr>
          <p:cNvPr id="1318" name="Google Shape;1318;g8c52beda6f_0_71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11</a:t>
            </a:fld>
            <a:endParaRPr sz="900">
              <a:solidFill>
                <a:srgbClr val="FF0000"/>
              </a:solidFill>
              <a:latin typeface="Proxima Nova"/>
              <a:ea typeface="Proxima Nova"/>
              <a:cs typeface="Proxima Nova"/>
              <a:sym typeface="Proxima Nova"/>
            </a:endParaRPr>
          </a:p>
        </p:txBody>
      </p:sp>
      <p:sp>
        <p:nvSpPr>
          <p:cNvPr id="1319" name="Google Shape;1319;g8c52beda6f_0_716"/>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What is Software Testing?</a:t>
            </a:r>
            <a:endParaRPr sz="2340" b="0" i="0" u="none" strike="noStrike" cap="none">
              <a:solidFill>
                <a:schemeClr val="lt1"/>
              </a:solidFill>
              <a:latin typeface="Proxima Nova"/>
              <a:ea typeface="Proxima Nova"/>
              <a:cs typeface="Proxima Nova"/>
              <a:sym typeface="Proxima Nova"/>
            </a:endParaRPr>
          </a:p>
        </p:txBody>
      </p:sp>
      <p:sp>
        <p:nvSpPr>
          <p:cNvPr id="1320" name="Google Shape;1320;g8c52beda6f_0_71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21" name="Google Shape;1321;g8c52beda6f_0_716"/>
          <p:cNvPicPr preferRelativeResize="0"/>
          <p:nvPr/>
        </p:nvPicPr>
        <p:blipFill>
          <a:blip r:embed="rId4">
            <a:alphaModFix/>
          </a:blip>
          <a:stretch>
            <a:fillRect/>
          </a:stretch>
        </p:blipFill>
        <p:spPr>
          <a:xfrm>
            <a:off x="3447575" y="1038600"/>
            <a:ext cx="2248853" cy="224885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g8c52beda6f_0_45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110</a:t>
            </a:fld>
            <a:endParaRPr/>
          </a:p>
        </p:txBody>
      </p:sp>
      <p:sp>
        <p:nvSpPr>
          <p:cNvPr id="2335" name="Google Shape;2335;g8c52beda6f_0_454"/>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Bug Reporting</a:t>
            </a:r>
            <a:endParaRPr/>
          </a:p>
        </p:txBody>
      </p:sp>
      <p:sp>
        <p:nvSpPr>
          <p:cNvPr id="2336" name="Google Shape;2336;g8c52beda6f_0_454"/>
          <p:cNvSpPr txBox="1"/>
          <p:nvPr/>
        </p:nvSpPr>
        <p:spPr>
          <a:xfrm>
            <a:off x="470825" y="956475"/>
            <a:ext cx="8335800" cy="3251700"/>
          </a:xfrm>
          <a:prstGeom prst="rect">
            <a:avLst/>
          </a:prstGeom>
          <a:noFill/>
          <a:ln>
            <a:noFill/>
          </a:ln>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A </a:t>
            </a:r>
            <a:r>
              <a:rPr lang="en-IN" sz="1500" b="1" u="sng">
                <a:solidFill>
                  <a:schemeClr val="hlink"/>
                </a:solidFill>
                <a:highlight>
                  <a:srgbClr val="FFFFFF"/>
                </a:highlight>
                <a:latin typeface="Proxima Nova"/>
                <a:ea typeface="Proxima Nova"/>
                <a:cs typeface="Proxima Nova"/>
                <a:sym typeface="Proxima Nova"/>
                <a:hlinkClick r:id="rId3"/>
              </a:rPr>
              <a:t>bug report</a:t>
            </a:r>
            <a:r>
              <a:rPr lang="en-IN" sz="1500">
                <a:highlight>
                  <a:srgbClr val="FFFFFF"/>
                </a:highlight>
                <a:latin typeface="Proxima Nova"/>
                <a:ea typeface="Proxima Nova"/>
                <a:cs typeface="Proxima Nova"/>
                <a:sym typeface="Proxima Nova"/>
              </a:rPr>
              <a:t> has device logs, various stack traces and other diagnostic information, which help with detecting and fixing bugs in software. </a:t>
            </a:r>
            <a:endParaRPr sz="1500">
              <a:highlight>
                <a:srgbClr val="FFFFFF"/>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500">
              <a:highlight>
                <a:srgbClr val="FFFFFF"/>
              </a:highlight>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It consists of the following parameters:</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Title</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Environment</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Steps to reproduce</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Expected result</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Actual result</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Visual proof (screenshots, videos, text)</a:t>
            </a:r>
            <a:endParaRPr sz="1500">
              <a:highlight>
                <a:srgbClr val="FFFFFF"/>
              </a:highlight>
              <a:latin typeface="Proxima Nova"/>
              <a:ea typeface="Proxima Nova"/>
              <a:cs typeface="Proxima Nova"/>
              <a:sym typeface="Proxima Nova"/>
            </a:endParaRPr>
          </a:p>
          <a:p>
            <a:pPr marL="914400" lvl="1" indent="-323850" algn="l" rtl="0">
              <a:lnSpc>
                <a:spcPct val="115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Severity/priority</a:t>
            </a:r>
            <a:endParaRPr sz="1500">
              <a:highlight>
                <a:srgbClr val="FFFFFF"/>
              </a:highlight>
              <a:latin typeface="Proxima Nova"/>
              <a:ea typeface="Proxima Nova"/>
              <a:cs typeface="Proxima Nova"/>
              <a:sym typeface="Proxima Nov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41"/>
        <p:cNvGrpSpPr/>
        <p:nvPr/>
      </p:nvGrpSpPr>
      <p:grpSpPr>
        <a:xfrm>
          <a:off x="0" y="0"/>
          <a:ext cx="0" cy="0"/>
          <a:chOff x="0" y="0"/>
          <a:chExt cx="0" cy="0"/>
        </a:xfrm>
      </p:grpSpPr>
      <p:sp>
        <p:nvSpPr>
          <p:cNvPr id="2342" name="Google Shape;2342;g8c52beda6f_0_46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111</a:t>
            </a:fld>
            <a:endParaRPr/>
          </a:p>
        </p:txBody>
      </p:sp>
      <p:sp>
        <p:nvSpPr>
          <p:cNvPr id="2343" name="Google Shape;2343;g8c52beda6f_0_464"/>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Bug Reporting Template</a:t>
            </a:r>
            <a:endParaRPr/>
          </a:p>
        </p:txBody>
      </p:sp>
      <p:pic>
        <p:nvPicPr>
          <p:cNvPr id="2344" name="Google Shape;2344;g8c52beda6f_0_464"/>
          <p:cNvPicPr preferRelativeResize="0"/>
          <p:nvPr/>
        </p:nvPicPr>
        <p:blipFill>
          <a:blip r:embed="rId3">
            <a:alphaModFix/>
          </a:blip>
          <a:stretch>
            <a:fillRect/>
          </a:stretch>
        </p:blipFill>
        <p:spPr>
          <a:xfrm>
            <a:off x="1761325" y="706950"/>
            <a:ext cx="5240750" cy="4334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348"/>
        <p:cNvGrpSpPr/>
        <p:nvPr/>
      </p:nvGrpSpPr>
      <p:grpSpPr>
        <a:xfrm>
          <a:off x="0" y="0"/>
          <a:ext cx="0" cy="0"/>
          <a:chOff x="0" y="0"/>
          <a:chExt cx="0" cy="0"/>
        </a:xfrm>
      </p:grpSpPr>
      <p:sp>
        <p:nvSpPr>
          <p:cNvPr id="2349" name="Google Shape;2349;g8f02d4169b_0_16"/>
          <p:cNvSpPr txBox="1">
            <a:spLocks noGrp="1"/>
          </p:cNvSpPr>
          <p:nvPr>
            <p:ph type="title"/>
          </p:nvPr>
        </p:nvSpPr>
        <p:spPr>
          <a:xfrm>
            <a:off x="162451" y="362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4 (3 mins)</a:t>
            </a:r>
            <a:endParaRPr/>
          </a:p>
        </p:txBody>
      </p:sp>
      <p:sp>
        <p:nvSpPr>
          <p:cNvPr id="2350" name="Google Shape;2350;g8f02d4169b_0_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112</a:t>
            </a:fld>
            <a:endParaRPr/>
          </a:p>
        </p:txBody>
      </p:sp>
      <p:sp>
        <p:nvSpPr>
          <p:cNvPr id="2351" name="Google Shape;2351;g8f02d4169b_0_16"/>
          <p:cNvSpPr txBox="1"/>
          <p:nvPr/>
        </p:nvSpPr>
        <p:spPr>
          <a:xfrm>
            <a:off x="214750" y="651150"/>
            <a:ext cx="7761900" cy="862500"/>
          </a:xfrm>
          <a:prstGeom prst="rect">
            <a:avLst/>
          </a:prstGeom>
          <a:noFill/>
          <a:ln>
            <a:noFill/>
          </a:ln>
        </p:spPr>
        <p:txBody>
          <a:bodyPr spcFirstLastPara="1" wrap="square" lIns="91425" tIns="91425" rIns="91425" bIns="91425" anchor="ctr" anchorCtr="0">
            <a:noAutofit/>
          </a:bodyPr>
          <a:lstStyle/>
          <a:p>
            <a:pPr marL="0" lvl="0" indent="0" algn="l" rtl="0">
              <a:lnSpc>
                <a:spcPct val="142857"/>
              </a:lnSpc>
              <a:spcBef>
                <a:spcPts val="0"/>
              </a:spcBef>
              <a:spcAft>
                <a:spcPts val="0"/>
              </a:spcAft>
              <a:buNone/>
            </a:pPr>
            <a:r>
              <a:rPr lang="en-IN" sz="1300">
                <a:solidFill>
                  <a:srgbClr val="FFFFFF"/>
                </a:solidFill>
              </a:rPr>
              <a:t>Find a bug on </a:t>
            </a:r>
            <a:r>
              <a:rPr lang="en-IN" sz="1300" u="sng">
                <a:solidFill>
                  <a:schemeClr val="hlink"/>
                </a:solidFill>
                <a:hlinkClick r:id="rId3"/>
              </a:rPr>
              <a:t>https://www.zomato.com</a:t>
            </a:r>
            <a:r>
              <a:rPr lang="en-IN" sz="1300">
                <a:solidFill>
                  <a:srgbClr val="FFFFFF"/>
                </a:solidFill>
              </a:rPr>
              <a:t> and document it in proper bug reporting format.</a:t>
            </a:r>
            <a:endParaRPr sz="1300">
              <a:solidFill>
                <a:srgbClr val="FFFFFF"/>
              </a:solidFill>
            </a:endParaRPr>
          </a:p>
          <a:p>
            <a:pPr marL="0" lvl="0" indent="0" algn="l" rtl="0">
              <a:lnSpc>
                <a:spcPct val="142857"/>
              </a:lnSpc>
              <a:spcBef>
                <a:spcPts val="0"/>
              </a:spcBef>
              <a:spcAft>
                <a:spcPts val="0"/>
              </a:spcAft>
              <a:buNone/>
            </a:pPr>
            <a:endParaRPr sz="900">
              <a:solidFill>
                <a:srgbClr val="24292E"/>
              </a:solidFill>
              <a:highlight>
                <a:srgbClr val="FFFFFF"/>
              </a:highlight>
              <a:latin typeface="Consolas"/>
              <a:ea typeface="Consolas"/>
              <a:cs typeface="Consolas"/>
              <a:sym typeface="Consolas"/>
            </a:endParaRPr>
          </a:p>
          <a:p>
            <a:pPr marL="0" lvl="0" indent="0" algn="l" rtl="0">
              <a:spcBef>
                <a:spcPts val="0"/>
              </a:spcBef>
              <a:spcAft>
                <a:spcPts val="0"/>
              </a:spcAft>
              <a:buNone/>
            </a:pPr>
            <a:endParaRPr sz="1700">
              <a:solidFill>
                <a:srgbClr val="FFFFFF"/>
              </a:solidFill>
            </a:endParaRPr>
          </a:p>
        </p:txBody>
      </p:sp>
      <p:sp>
        <p:nvSpPr>
          <p:cNvPr id="2352" name="Google Shape;2352;g8f02d4169b_0_16"/>
          <p:cNvSpPr txBox="1"/>
          <p:nvPr/>
        </p:nvSpPr>
        <p:spPr>
          <a:xfrm>
            <a:off x="4644725" y="1735275"/>
            <a:ext cx="4302000" cy="2836800"/>
          </a:xfrm>
          <a:prstGeom prst="rect">
            <a:avLst/>
          </a:prstGeom>
          <a:noFill/>
          <a:ln>
            <a:noFill/>
          </a:ln>
        </p:spPr>
        <p:txBody>
          <a:bodyPr spcFirstLastPara="1" wrap="square" lIns="91425" tIns="91425" rIns="91425" bIns="91425" anchor="ctr" anchorCtr="0">
            <a:noAutofit/>
          </a:bodyPr>
          <a:lstStyle/>
          <a:p>
            <a:pPr marL="0" lvl="0" indent="0" algn="l" rtl="0">
              <a:lnSpc>
                <a:spcPct val="142857"/>
              </a:lnSpc>
              <a:spcBef>
                <a:spcPts val="0"/>
              </a:spcBef>
              <a:spcAft>
                <a:spcPts val="0"/>
              </a:spcAft>
              <a:buClr>
                <a:schemeClr val="dk1"/>
              </a:buClr>
              <a:buSzPts val="1100"/>
              <a:buFont typeface="Arial"/>
              <a:buNone/>
            </a:pPr>
            <a:endParaRPr sz="1300"/>
          </a:p>
        </p:txBody>
      </p:sp>
      <p:sp>
        <p:nvSpPr>
          <p:cNvPr id="2353" name="Google Shape;2353;g8f02d4169b_0_16"/>
          <p:cNvSpPr/>
          <p:nvPr/>
        </p:nvSpPr>
        <p:spPr>
          <a:xfrm>
            <a:off x="4717475" y="1818400"/>
            <a:ext cx="4052400" cy="2636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Logs: curl 'https://www.googletagmanager.com/gtm.js?id=GTM-N5JXFL'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'authority: www.googletagmanager.com'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'user-agent: Mozilla/5.0 (Macintosh; Intel Mac OS X 10_15_5) AppleWebKit/537.36 (KHTML, like Gecko) Chrome/84.0.4147.105 Safari/537.36'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'accept: */*'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'sec-fetch-site: cross-site'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'sec-fetch-mode: no-cors'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'sec-fetch-dest: script'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'referer: https://www.zomato.com/privy/find-a-restaurant'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-H 'accept-language: en-US,en;q=0.9' \</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--compressed</a:t>
            </a:r>
            <a:endParaRPr sz="800">
              <a:solidFill>
                <a:srgbClr val="FFFFFF"/>
              </a:solidFill>
              <a:latin typeface="Consolas"/>
              <a:ea typeface="Consolas"/>
              <a:cs typeface="Consolas"/>
              <a:sym typeface="Consolas"/>
            </a:endParaRPr>
          </a:p>
          <a:p>
            <a:pPr marL="0" lvl="0" indent="0" algn="l" rtl="0">
              <a:lnSpc>
                <a:spcPct val="142857"/>
              </a:lnSpc>
              <a:spcBef>
                <a:spcPts val="0"/>
              </a:spcBef>
              <a:spcAft>
                <a:spcPts val="0"/>
              </a:spcAft>
              <a:buClr>
                <a:schemeClr val="dk1"/>
              </a:buClr>
              <a:buSzPts val="1100"/>
              <a:buFont typeface="Arial"/>
              <a:buNone/>
            </a:pPr>
            <a:r>
              <a:rPr lang="en-IN" sz="800">
                <a:solidFill>
                  <a:srgbClr val="FFFFFF"/>
                </a:solidFill>
                <a:latin typeface="Consolas"/>
                <a:ea typeface="Consolas"/>
                <a:cs typeface="Consolas"/>
                <a:sym typeface="Consolas"/>
              </a:rPr>
              <a:t>       throws 404.</a:t>
            </a:r>
            <a:endParaRPr/>
          </a:p>
        </p:txBody>
      </p:sp>
      <p:sp>
        <p:nvSpPr>
          <p:cNvPr id="2354" name="Google Shape;2354;g8f02d4169b_0_16"/>
          <p:cNvSpPr txBox="1"/>
          <p:nvPr/>
        </p:nvSpPr>
        <p:spPr>
          <a:xfrm>
            <a:off x="244000" y="1336975"/>
            <a:ext cx="3884700" cy="3262800"/>
          </a:xfrm>
          <a:prstGeom prst="rect">
            <a:avLst/>
          </a:prstGeom>
          <a:noFill/>
          <a:ln>
            <a:noFill/>
          </a:ln>
        </p:spPr>
        <p:txBody>
          <a:bodyPr spcFirstLastPara="1" wrap="square" lIns="91425" tIns="91425" rIns="91425" bIns="91425" anchor="ctr" anchorCtr="0">
            <a:noAutofit/>
          </a:bodyPr>
          <a:lstStyle/>
          <a:p>
            <a:pPr marL="0" lvl="0" indent="0" algn="l" rtl="0">
              <a:lnSpc>
                <a:spcPct val="142857"/>
              </a:lnSpc>
              <a:spcBef>
                <a:spcPts val="0"/>
              </a:spcBef>
              <a:spcAft>
                <a:spcPts val="0"/>
              </a:spcAft>
              <a:buNone/>
            </a:pPr>
            <a:r>
              <a:rPr lang="en-IN" sz="1000" b="1" u="sng">
                <a:solidFill>
                  <a:srgbClr val="FFFFFF"/>
                </a:solidFill>
                <a:latin typeface="Consolas"/>
                <a:ea typeface="Consolas"/>
                <a:cs typeface="Consolas"/>
                <a:sym typeface="Consolas"/>
              </a:rPr>
              <a:t>Description:</a:t>
            </a:r>
            <a:r>
              <a:rPr lang="en-I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a:solidFill>
                  <a:srgbClr val="FFFFFF"/>
                </a:solidFill>
                <a:latin typeface="Consolas"/>
                <a:ea typeface="Consolas"/>
                <a:cs typeface="Consolas"/>
                <a:sym typeface="Consolas"/>
              </a:rPr>
              <a:t>User lands on a blank page</a:t>
            </a:r>
            <a:endParaRPr sz="1000">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b="1" u="sng">
                <a:solidFill>
                  <a:srgbClr val="FFFFFF"/>
                </a:solidFill>
                <a:latin typeface="Consolas"/>
                <a:ea typeface="Consolas"/>
                <a:cs typeface="Consolas"/>
                <a:sym typeface="Consolas"/>
              </a:rPr>
              <a:t>Steps to reproduce:</a:t>
            </a:r>
            <a:endParaRPr sz="1000" b="1" u="sng">
              <a:solidFill>
                <a:srgbClr val="FFFFFF"/>
              </a:solidFill>
              <a:latin typeface="Consolas"/>
              <a:ea typeface="Consolas"/>
              <a:cs typeface="Consolas"/>
              <a:sym typeface="Consolas"/>
            </a:endParaRPr>
          </a:p>
          <a:p>
            <a:pPr marL="457200" lvl="0" indent="-292100" algn="l" rtl="0">
              <a:lnSpc>
                <a:spcPct val="142857"/>
              </a:lnSpc>
              <a:spcBef>
                <a:spcPts val="0"/>
              </a:spcBef>
              <a:spcAft>
                <a:spcPts val="0"/>
              </a:spcAft>
              <a:buClr>
                <a:srgbClr val="FFFFFF"/>
              </a:buClr>
              <a:buSzPts val="1000"/>
              <a:buFont typeface="Consolas"/>
              <a:buAutoNum type="arabicPeriod"/>
            </a:pPr>
            <a:r>
              <a:rPr lang="en-IN" sz="1000">
                <a:solidFill>
                  <a:srgbClr val="FFFFFF"/>
                </a:solidFill>
                <a:latin typeface="Consolas"/>
                <a:ea typeface="Consolas"/>
                <a:cs typeface="Consolas"/>
                <a:sym typeface="Consolas"/>
              </a:rPr>
              <a:t>Launch zomato.com</a:t>
            </a:r>
            <a:endParaRPr sz="1000">
              <a:solidFill>
                <a:srgbClr val="FFFFFF"/>
              </a:solidFill>
              <a:latin typeface="Consolas"/>
              <a:ea typeface="Consolas"/>
              <a:cs typeface="Consolas"/>
              <a:sym typeface="Consolas"/>
            </a:endParaRPr>
          </a:p>
          <a:p>
            <a:pPr marL="457200" lvl="0" indent="-292100" algn="l" rtl="0">
              <a:lnSpc>
                <a:spcPct val="142857"/>
              </a:lnSpc>
              <a:spcBef>
                <a:spcPts val="0"/>
              </a:spcBef>
              <a:spcAft>
                <a:spcPts val="0"/>
              </a:spcAft>
              <a:buClr>
                <a:srgbClr val="FFFFFF"/>
              </a:buClr>
              <a:buSzPts val="1000"/>
              <a:buFont typeface="Consolas"/>
              <a:buAutoNum type="arabicPeriod"/>
            </a:pPr>
            <a:r>
              <a:rPr lang="en-IN" sz="1000">
                <a:solidFill>
                  <a:srgbClr val="FFFFFF"/>
                </a:solidFill>
                <a:latin typeface="Consolas"/>
                <a:ea typeface="Consolas"/>
                <a:cs typeface="Consolas"/>
                <a:sym typeface="Consolas"/>
              </a:rPr>
              <a:t>Search for a restaurant in the i/p search text box</a:t>
            </a:r>
            <a:endParaRPr sz="1000">
              <a:solidFill>
                <a:srgbClr val="FFFFFF"/>
              </a:solidFill>
              <a:latin typeface="Consolas"/>
              <a:ea typeface="Consolas"/>
              <a:cs typeface="Consolas"/>
              <a:sym typeface="Consolas"/>
            </a:endParaRPr>
          </a:p>
          <a:p>
            <a:pPr marL="457200" lvl="0" indent="-292100" algn="l" rtl="0">
              <a:lnSpc>
                <a:spcPct val="142857"/>
              </a:lnSpc>
              <a:spcBef>
                <a:spcPts val="0"/>
              </a:spcBef>
              <a:spcAft>
                <a:spcPts val="0"/>
              </a:spcAft>
              <a:buClr>
                <a:srgbClr val="FFFFFF"/>
              </a:buClr>
              <a:buSzPts val="1000"/>
              <a:buFont typeface="Consolas"/>
              <a:buAutoNum type="arabicPeriod"/>
            </a:pPr>
            <a:r>
              <a:rPr lang="en-IN" sz="1000">
                <a:solidFill>
                  <a:srgbClr val="FFFFFF"/>
                </a:solidFill>
                <a:latin typeface="Consolas"/>
                <a:ea typeface="Consolas"/>
                <a:cs typeface="Consolas"/>
                <a:sym typeface="Consolas"/>
              </a:rPr>
              <a:t>Verify the search result page</a:t>
            </a:r>
            <a:endParaRPr sz="1000">
              <a:solidFill>
                <a:srgbClr val="FFFFFF"/>
              </a:solidFill>
              <a:latin typeface="Consolas"/>
              <a:ea typeface="Consolas"/>
              <a:cs typeface="Consolas"/>
              <a:sym typeface="Consolas"/>
            </a:endParaRPr>
          </a:p>
          <a:p>
            <a:pPr marL="457200" lvl="0" indent="-292100" algn="l" rtl="0">
              <a:lnSpc>
                <a:spcPct val="142857"/>
              </a:lnSpc>
              <a:spcBef>
                <a:spcPts val="0"/>
              </a:spcBef>
              <a:spcAft>
                <a:spcPts val="0"/>
              </a:spcAft>
              <a:buClr>
                <a:srgbClr val="FFFFFF"/>
              </a:buClr>
              <a:buSzPts val="1000"/>
              <a:buFont typeface="Consolas"/>
              <a:buAutoNum type="arabicPeriod"/>
            </a:pPr>
            <a:r>
              <a:rPr lang="en-IN" sz="1000">
                <a:solidFill>
                  <a:srgbClr val="FFFFFF"/>
                </a:solidFill>
                <a:latin typeface="Consolas"/>
                <a:ea typeface="Consolas"/>
                <a:cs typeface="Consolas"/>
                <a:sym typeface="Consolas"/>
              </a:rPr>
              <a:t>Verify that the user has landed on a blank page</a:t>
            </a:r>
            <a:endParaRPr sz="1000">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endParaRPr sz="1000" b="1" u="sng">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b="1" u="sng">
                <a:solidFill>
                  <a:srgbClr val="FFFFFF"/>
                </a:solidFill>
                <a:latin typeface="Consolas"/>
                <a:ea typeface="Consolas"/>
                <a:cs typeface="Consolas"/>
                <a:sym typeface="Consolas"/>
              </a:rPr>
              <a:t>Actual result:</a:t>
            </a:r>
            <a:endParaRPr sz="1000" b="1" u="sng">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a:solidFill>
                  <a:srgbClr val="FFFFFF"/>
                </a:solidFill>
                <a:latin typeface="Consolas"/>
                <a:ea typeface="Consolas"/>
                <a:cs typeface="Consolas"/>
                <a:sym typeface="Consolas"/>
              </a:rPr>
              <a:t>User lands on a blank page</a:t>
            </a:r>
            <a:endParaRPr sz="1000">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endParaRPr sz="1000" b="1" u="sng">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b="1" u="sng">
                <a:solidFill>
                  <a:srgbClr val="FFFFFF"/>
                </a:solidFill>
                <a:latin typeface="Consolas"/>
                <a:ea typeface="Consolas"/>
                <a:cs typeface="Consolas"/>
                <a:sym typeface="Consolas"/>
              </a:rPr>
              <a:t>Expected result:</a:t>
            </a:r>
            <a:r>
              <a:rPr lang="en-IN" sz="1000" b="1">
                <a:solidFill>
                  <a:srgbClr val="FFFFFF"/>
                </a:solidFill>
                <a:latin typeface="Consolas"/>
                <a:ea typeface="Consolas"/>
                <a:cs typeface="Consolas"/>
                <a:sym typeface="Consolas"/>
              </a:rPr>
              <a:t> </a:t>
            </a:r>
            <a:endParaRPr sz="1000" b="1">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a:solidFill>
                  <a:srgbClr val="FFFFFF"/>
                </a:solidFill>
                <a:latin typeface="Consolas"/>
                <a:ea typeface="Consolas"/>
                <a:cs typeface="Consolas"/>
                <a:sym typeface="Consolas"/>
              </a:rPr>
              <a:t>User should land on a page with proper content</a:t>
            </a:r>
            <a:endParaRPr sz="1000">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endParaRPr sz="1000" b="1" u="sng">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b="1" u="sng">
                <a:solidFill>
                  <a:srgbClr val="FFFFFF"/>
                </a:solidFill>
                <a:latin typeface="Consolas"/>
                <a:ea typeface="Consolas"/>
                <a:cs typeface="Consolas"/>
                <a:sym typeface="Consolas"/>
              </a:rPr>
              <a:t>Screenshot:</a:t>
            </a:r>
            <a:r>
              <a:rPr lang="en-I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marL="0" lvl="0" indent="0" algn="l" rtl="0">
              <a:lnSpc>
                <a:spcPct val="142857"/>
              </a:lnSpc>
              <a:spcBef>
                <a:spcPts val="0"/>
              </a:spcBef>
              <a:spcAft>
                <a:spcPts val="0"/>
              </a:spcAft>
              <a:buNone/>
            </a:pPr>
            <a:r>
              <a:rPr lang="en-IN" sz="1000">
                <a:solidFill>
                  <a:srgbClr val="FFFFFF"/>
                </a:solidFill>
                <a:latin typeface="Consolas"/>
                <a:ea typeface="Consolas"/>
                <a:cs typeface="Consolas"/>
                <a:sym typeface="Consolas"/>
              </a:rPr>
              <a:t>link to screenshot/screen-recording</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4"/>
                                        </p:tgtEl>
                                        <p:attrNameLst>
                                          <p:attrName>style.visibility</p:attrName>
                                        </p:attrNameLst>
                                      </p:cBhvr>
                                      <p:to>
                                        <p:strVal val="visible"/>
                                      </p:to>
                                    </p:set>
                                    <p:animEffect transition="in" filter="fade">
                                      <p:cBhvr>
                                        <p:cTn id="7" dur="1000"/>
                                        <p:tgtEl>
                                          <p:spTgt spid="2354"/>
                                        </p:tgtEl>
                                      </p:cBhvr>
                                    </p:animEffect>
                                  </p:childTnLst>
                                </p:cTn>
                              </p:par>
                              <p:par>
                                <p:cTn id="8" presetID="10" presetClass="entr" presetSubtype="0" fill="hold" nodeType="withEffect">
                                  <p:stCondLst>
                                    <p:cond delay="0"/>
                                  </p:stCondLst>
                                  <p:childTnLst>
                                    <p:set>
                                      <p:cBhvr>
                                        <p:cTn id="9" dur="1" fill="hold">
                                          <p:stCondLst>
                                            <p:cond delay="0"/>
                                          </p:stCondLst>
                                        </p:cTn>
                                        <p:tgtEl>
                                          <p:spTgt spid="2353"/>
                                        </p:tgtEl>
                                        <p:attrNameLst>
                                          <p:attrName>style.visibility</p:attrName>
                                        </p:attrNameLst>
                                      </p:cBhvr>
                                      <p:to>
                                        <p:strVal val="visible"/>
                                      </p:to>
                                    </p:set>
                                    <p:animEffect transition="in" filter="fade">
                                      <p:cBhvr>
                                        <p:cTn id="10" dur="600"/>
                                        <p:tgtEl>
                                          <p:spTgt spid="2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358"/>
        <p:cNvGrpSpPr/>
        <p:nvPr/>
      </p:nvGrpSpPr>
      <p:grpSpPr>
        <a:xfrm>
          <a:off x="0" y="0"/>
          <a:ext cx="0" cy="0"/>
          <a:chOff x="0" y="0"/>
          <a:chExt cx="0" cy="0"/>
        </a:xfrm>
      </p:grpSpPr>
      <p:sp>
        <p:nvSpPr>
          <p:cNvPr id="2359" name="Google Shape;2359;g8eb3b06fd2_0_1627"/>
          <p:cNvSpPr txBox="1">
            <a:spLocks noGrp="1"/>
          </p:cNvSpPr>
          <p:nvPr>
            <p:ph type="title"/>
          </p:nvPr>
        </p:nvSpPr>
        <p:spPr>
          <a:xfrm>
            <a:off x="731250" y="371600"/>
            <a:ext cx="7784100" cy="92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Arial"/>
              <a:buNone/>
            </a:pPr>
            <a:r>
              <a:rPr lang="en-IN"/>
              <a:t>Project Work (20 mins)</a:t>
            </a:r>
            <a:endParaRPr/>
          </a:p>
          <a:p>
            <a:pPr marL="0" lvl="0" indent="0" algn="ctr" rtl="0">
              <a:lnSpc>
                <a:spcPct val="90000"/>
              </a:lnSpc>
              <a:spcBef>
                <a:spcPts val="0"/>
              </a:spcBef>
              <a:spcAft>
                <a:spcPts val="0"/>
              </a:spcAft>
              <a:buClr>
                <a:schemeClr val="lt1"/>
              </a:buClr>
              <a:buSzPts val="3600"/>
              <a:buFont typeface="Arial"/>
              <a:buNone/>
            </a:pPr>
            <a:endParaRPr sz="1200"/>
          </a:p>
          <a:p>
            <a:pPr marL="0" lvl="0" indent="0" algn="ctr" rtl="0">
              <a:lnSpc>
                <a:spcPct val="90000"/>
              </a:lnSpc>
              <a:spcBef>
                <a:spcPts val="0"/>
              </a:spcBef>
              <a:spcAft>
                <a:spcPts val="0"/>
              </a:spcAft>
              <a:buClr>
                <a:schemeClr val="lt1"/>
              </a:buClr>
              <a:buSzPts val="3600"/>
              <a:buFont typeface="Arial"/>
              <a:buNone/>
            </a:pPr>
            <a:r>
              <a:rPr lang="en-IN" sz="1600">
                <a:solidFill>
                  <a:srgbClr val="EFEFEF"/>
                </a:solidFill>
                <a:latin typeface="Proxima Nova"/>
                <a:ea typeface="Proxima Nova"/>
                <a:cs typeface="Proxima Nova"/>
                <a:sym typeface="Proxima Nova"/>
              </a:rPr>
              <a:t>Online Food Ordering Website</a:t>
            </a:r>
            <a:endParaRPr sz="1600">
              <a:solidFill>
                <a:srgbClr val="EFEFE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lt1"/>
              </a:buClr>
              <a:buSzPts val="3600"/>
              <a:buFont typeface="Arial"/>
              <a:buNone/>
            </a:pPr>
            <a:endParaRPr sz="1200"/>
          </a:p>
        </p:txBody>
      </p:sp>
      <p:sp>
        <p:nvSpPr>
          <p:cNvPr id="2360" name="Google Shape;2360;g8eb3b06fd2_0_162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113</a:t>
            </a:fld>
            <a:endParaRPr/>
          </a:p>
        </p:txBody>
      </p:sp>
      <p:pic>
        <p:nvPicPr>
          <p:cNvPr id="2361" name="Google Shape;2361;g8eb3b06fd2_0_1627"/>
          <p:cNvPicPr preferRelativeResize="0"/>
          <p:nvPr/>
        </p:nvPicPr>
        <p:blipFill rotWithShape="1">
          <a:blip r:embed="rId3">
            <a:alphaModFix/>
          </a:blip>
          <a:srcRect/>
          <a:stretch/>
        </p:blipFill>
        <p:spPr>
          <a:xfrm>
            <a:off x="4909850" y="1663363"/>
            <a:ext cx="3866755" cy="2180850"/>
          </a:xfrm>
          <a:prstGeom prst="rect">
            <a:avLst/>
          </a:prstGeom>
          <a:noFill/>
          <a:ln>
            <a:noFill/>
          </a:ln>
        </p:spPr>
      </p:pic>
      <p:sp>
        <p:nvSpPr>
          <p:cNvPr id="2362" name="Google Shape;2362;g8eb3b06fd2_0_1627"/>
          <p:cNvSpPr txBox="1"/>
          <p:nvPr/>
        </p:nvSpPr>
        <p:spPr>
          <a:xfrm>
            <a:off x="3313950" y="4681175"/>
            <a:ext cx="2516100" cy="44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Arial"/>
                <a:ea typeface="Arial"/>
                <a:cs typeface="Arial"/>
                <a:sym typeface="Arial"/>
              </a:rPr>
              <a:t>You can refer to the solution</a:t>
            </a:r>
            <a:r>
              <a:rPr lang="en-IN" sz="1200">
                <a:solidFill>
                  <a:schemeClr val="lt1"/>
                </a:solidFill>
              </a:rPr>
              <a:t> </a:t>
            </a:r>
            <a:r>
              <a:rPr lang="en-IN" sz="1200" u="sng">
                <a:solidFill>
                  <a:schemeClr val="hlink"/>
                </a:solidFill>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here</a:t>
            </a:r>
            <a:r>
              <a:rPr lang="en-IN" sz="1200">
                <a:solidFill>
                  <a:schemeClr val="lt1"/>
                </a:solidFill>
              </a:rPr>
              <a:t>.</a:t>
            </a:r>
            <a:endParaRPr sz="1200" b="0" i="0" u="none" strike="noStrike" cap="none">
              <a:solidFill>
                <a:schemeClr val="lt1"/>
              </a:solidFill>
              <a:latin typeface="Arial"/>
              <a:ea typeface="Arial"/>
              <a:cs typeface="Arial"/>
              <a:sym typeface="Arial"/>
            </a:endParaRPr>
          </a:p>
        </p:txBody>
      </p:sp>
      <p:sp>
        <p:nvSpPr>
          <p:cNvPr id="2363" name="Google Shape;2363;g8eb3b06fd2_0_1627"/>
          <p:cNvSpPr txBox="1">
            <a:spLocks noGrp="1"/>
          </p:cNvSpPr>
          <p:nvPr>
            <p:ph type="body" idx="1"/>
          </p:nvPr>
        </p:nvSpPr>
        <p:spPr>
          <a:xfrm>
            <a:off x="630250" y="1544850"/>
            <a:ext cx="3686100" cy="28620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None/>
            </a:pPr>
            <a:endParaRPr sz="1300">
              <a:solidFill>
                <a:srgbClr val="FFFFFF"/>
              </a:solidFill>
            </a:endParaRPr>
          </a:p>
          <a:p>
            <a:pPr marL="457200" lvl="0" indent="-311150" algn="just" rtl="0">
              <a:lnSpc>
                <a:spcPct val="90000"/>
              </a:lnSpc>
              <a:spcBef>
                <a:spcPts val="0"/>
              </a:spcBef>
              <a:spcAft>
                <a:spcPts val="0"/>
              </a:spcAft>
              <a:buClr>
                <a:srgbClr val="FFFFFF"/>
              </a:buClr>
              <a:buSzPts val="1300"/>
              <a:buChar char="•"/>
            </a:pPr>
            <a:r>
              <a:rPr lang="en-IN" sz="1300">
                <a:solidFill>
                  <a:srgbClr val="FFFFFF"/>
                </a:solidFill>
                <a:latin typeface="Proxima Nova"/>
                <a:ea typeface="Proxima Nova"/>
                <a:cs typeface="Proxima Nova"/>
                <a:sym typeface="Proxima Nova"/>
              </a:rPr>
              <a:t>Let’s talk about the components that we should automate from a UI perspective, and for API testing and performance testing</a:t>
            </a:r>
            <a:endParaRPr sz="1300">
              <a:solidFill>
                <a:srgbClr val="FFFFFF"/>
              </a:solidFill>
            </a:endParaRPr>
          </a:p>
          <a:p>
            <a:pPr marL="457200" lvl="0" indent="0" algn="just" rtl="0">
              <a:lnSpc>
                <a:spcPct val="90000"/>
              </a:lnSpc>
              <a:spcBef>
                <a:spcPts val="0"/>
              </a:spcBef>
              <a:spcAft>
                <a:spcPts val="0"/>
              </a:spcAft>
              <a:buNone/>
            </a:pPr>
            <a:endParaRPr sz="1300">
              <a:solidFill>
                <a:srgbClr val="FFFFFF"/>
              </a:solidFill>
            </a:endParaRPr>
          </a:p>
          <a:p>
            <a:pPr marL="457200" lvl="0" indent="-311150" algn="just" rtl="0">
              <a:lnSpc>
                <a:spcPct val="90000"/>
              </a:lnSpc>
              <a:spcBef>
                <a:spcPts val="0"/>
              </a:spcBef>
              <a:spcAft>
                <a:spcPts val="0"/>
              </a:spcAft>
              <a:buClr>
                <a:srgbClr val="FFFFFF"/>
              </a:buClr>
              <a:buSzPts val="1300"/>
              <a:buChar char="•"/>
            </a:pPr>
            <a:r>
              <a:rPr lang="en-IN" sz="1300">
                <a:solidFill>
                  <a:srgbClr val="FFFFFF"/>
                </a:solidFill>
                <a:latin typeface="Proxima Nova"/>
                <a:ea typeface="Proxima Nova"/>
                <a:cs typeface="Proxima Nova"/>
                <a:sym typeface="Proxima Nova"/>
              </a:rPr>
              <a:t>Define a bug of high priority and low severity with respect to Zomato as an application</a:t>
            </a:r>
            <a:br>
              <a:rPr lang="en-IN" sz="1300">
                <a:solidFill>
                  <a:srgbClr val="FFFFFF"/>
                </a:solidFill>
                <a:latin typeface="Proxima Nova"/>
                <a:ea typeface="Proxima Nova"/>
                <a:cs typeface="Proxima Nova"/>
                <a:sym typeface="Proxima Nova"/>
              </a:rPr>
            </a:br>
            <a:endParaRPr sz="1300">
              <a:solidFill>
                <a:srgbClr val="FFFFFF"/>
              </a:solidFill>
              <a:latin typeface="Proxima Nova"/>
              <a:ea typeface="Proxima Nova"/>
              <a:cs typeface="Proxima Nova"/>
              <a:sym typeface="Proxima Nova"/>
            </a:endParaRPr>
          </a:p>
          <a:p>
            <a:pPr marL="457200" lvl="0" indent="-311150" algn="just" rtl="0">
              <a:lnSpc>
                <a:spcPct val="90000"/>
              </a:lnSpc>
              <a:spcBef>
                <a:spcPts val="0"/>
              </a:spcBef>
              <a:spcAft>
                <a:spcPts val="0"/>
              </a:spcAft>
              <a:buClr>
                <a:srgbClr val="FFFFFF"/>
              </a:buClr>
              <a:buSzPts val="1300"/>
              <a:buChar char="•"/>
            </a:pPr>
            <a:r>
              <a:rPr lang="en-IN" sz="1300">
                <a:solidFill>
                  <a:srgbClr val="FFFFFF"/>
                </a:solidFill>
                <a:latin typeface="Proxima Nova"/>
                <a:ea typeface="Proxima Nova"/>
                <a:cs typeface="Proxima Nova"/>
                <a:sym typeface="Proxima Nova"/>
              </a:rPr>
              <a:t>Define a bug of high severity and low priority with respect to Zomato as an application</a:t>
            </a:r>
            <a:endParaRPr sz="13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2"/>
                                        </p:tgtEl>
                                        <p:attrNameLst>
                                          <p:attrName>style.visibility</p:attrName>
                                        </p:attrNameLst>
                                      </p:cBhvr>
                                      <p:to>
                                        <p:strVal val="visible"/>
                                      </p:to>
                                    </p:set>
                                    <p:animEffect transition="in" filter="fade">
                                      <p:cBhvr>
                                        <p:cTn id="7" dur="1000"/>
                                        <p:tgtEl>
                                          <p:spTgt spid="2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g8eb3b06fd2_0_4385"/>
          <p:cNvSpPr txBox="1">
            <a:spLocks noGrp="1"/>
          </p:cNvSpPr>
          <p:nvPr>
            <p:ph type="title"/>
          </p:nvPr>
        </p:nvSpPr>
        <p:spPr>
          <a:xfrm>
            <a:off x="2033838" y="2132523"/>
            <a:ext cx="59907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Doubt Clearing (5 mins)</a:t>
            </a:r>
            <a:endParaRPr/>
          </a:p>
        </p:txBody>
      </p:sp>
      <p:sp>
        <p:nvSpPr>
          <p:cNvPr id="2369" name="Google Shape;2369;g8eb3b06fd2_0_438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g8ce9011793_0_33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115</a:t>
            </a:fld>
            <a:endParaRPr sz="900">
              <a:latin typeface="Proxima Nova"/>
              <a:ea typeface="Proxima Nova"/>
              <a:cs typeface="Proxima Nova"/>
              <a:sym typeface="Proxima Nova"/>
            </a:endParaRPr>
          </a:p>
        </p:txBody>
      </p:sp>
      <p:sp>
        <p:nvSpPr>
          <p:cNvPr id="2375" name="Google Shape;2375;g8ce9011793_0_338"/>
          <p:cNvSpPr txBox="1"/>
          <p:nvPr/>
        </p:nvSpPr>
        <p:spPr>
          <a:xfrm>
            <a:off x="638175" y="654907"/>
            <a:ext cx="443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Key Takeaways</a:t>
            </a:r>
            <a:endParaRPr sz="2800" b="0" i="0" u="none" strike="noStrike" cap="none">
              <a:solidFill>
                <a:schemeClr val="lt1"/>
              </a:solidFill>
              <a:latin typeface="Calibri"/>
              <a:ea typeface="Calibri"/>
              <a:cs typeface="Calibri"/>
              <a:sym typeface="Calibri"/>
            </a:endParaRPr>
          </a:p>
        </p:txBody>
      </p:sp>
      <p:sp>
        <p:nvSpPr>
          <p:cNvPr id="2376" name="Google Shape;2376;g8ce9011793_0_338"/>
          <p:cNvSpPr txBox="1"/>
          <p:nvPr/>
        </p:nvSpPr>
        <p:spPr>
          <a:xfrm>
            <a:off x="743650" y="1437700"/>
            <a:ext cx="7560300" cy="303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g8ce9011793_0_33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 Stack Software Development </a:t>
            </a:r>
            <a:endParaRPr>
              <a:solidFill>
                <a:srgbClr val="FFFFFF"/>
              </a:solidFill>
            </a:endParaRPr>
          </a:p>
        </p:txBody>
      </p:sp>
      <p:sp>
        <p:nvSpPr>
          <p:cNvPr id="2378" name="Google Shape;2378;g8ce9011793_0_338"/>
          <p:cNvSpPr txBox="1"/>
          <p:nvPr/>
        </p:nvSpPr>
        <p:spPr>
          <a:xfrm>
            <a:off x="768925" y="1413175"/>
            <a:ext cx="7169700" cy="255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IN">
                <a:solidFill>
                  <a:srgbClr val="FFFFFF"/>
                </a:solidFill>
              </a:rPr>
              <a:t>You learnt that software testing is crucial when it comes to developing an error-free software product.</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rgbClr val="FFFFFF"/>
                </a:solidFill>
              </a:rPr>
              <a:t>You learnt about different methodologies of software testing and the application of each methodology in the entire software testing life cycle.</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chemeClr val="lt1"/>
                </a:solidFill>
              </a:rPr>
              <a:t>You learnt about </a:t>
            </a:r>
            <a:r>
              <a:rPr lang="en-IN">
                <a:solidFill>
                  <a:srgbClr val="FFFFFF"/>
                </a:solidFill>
              </a:rPr>
              <a:t>different types of white-box and black-box testing methods.</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chemeClr val="lt1"/>
                </a:solidFill>
              </a:rPr>
              <a:t>You learnt </a:t>
            </a:r>
            <a:r>
              <a:rPr lang="en-IN">
                <a:solidFill>
                  <a:srgbClr val="FFFFFF"/>
                </a:solidFill>
              </a:rPr>
              <a:t>how to write a test plan.</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chemeClr val="lt1"/>
                </a:solidFill>
              </a:rPr>
              <a:t>ou learnt how to write test cases.</a:t>
            </a:r>
            <a:endParaRPr>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g8eb3b06fd2_0_396"/>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116</a:t>
            </a:fld>
            <a:endParaRPr/>
          </a:p>
        </p:txBody>
      </p:sp>
      <p:sp>
        <p:nvSpPr>
          <p:cNvPr id="2384" name="Google Shape;2384;g8eb3b06fd2_0_396"/>
          <p:cNvSpPr txBox="1"/>
          <p:nvPr/>
        </p:nvSpPr>
        <p:spPr>
          <a:xfrm>
            <a:off x="638175" y="578700"/>
            <a:ext cx="7886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Tasks to </a:t>
            </a:r>
            <a:r>
              <a:rPr lang="en-IN" sz="2800">
                <a:solidFill>
                  <a:schemeClr val="lt1"/>
                </a:solidFill>
                <a:latin typeface="Calibri"/>
                <a:ea typeface="Calibri"/>
                <a:cs typeface="Calibri"/>
                <a:sym typeface="Calibri"/>
              </a:rPr>
              <a:t>C</a:t>
            </a:r>
            <a:r>
              <a:rPr lang="en-IN" sz="2800" b="0" i="0" u="none" strike="noStrike" cap="none">
                <a:solidFill>
                  <a:schemeClr val="lt1"/>
                </a:solidFill>
                <a:latin typeface="Calibri"/>
                <a:ea typeface="Calibri"/>
                <a:cs typeface="Calibri"/>
                <a:sym typeface="Calibri"/>
              </a:rPr>
              <a:t>omplete </a:t>
            </a:r>
            <a:r>
              <a:rPr lang="en-IN" sz="2800">
                <a:solidFill>
                  <a:schemeClr val="lt1"/>
                </a:solidFill>
                <a:latin typeface="Calibri"/>
                <a:ea typeface="Calibri"/>
                <a:cs typeface="Calibri"/>
                <a:sym typeface="Calibri"/>
              </a:rPr>
              <a:t>A</a:t>
            </a:r>
            <a:r>
              <a:rPr lang="en-IN" sz="2800" b="0" i="0" u="none" strike="noStrike" cap="none">
                <a:solidFill>
                  <a:schemeClr val="lt1"/>
                </a:solidFill>
                <a:latin typeface="Calibri"/>
                <a:ea typeface="Calibri"/>
                <a:cs typeface="Calibri"/>
                <a:sym typeface="Calibri"/>
              </a:rPr>
              <a:t>fter </a:t>
            </a:r>
            <a:r>
              <a:rPr lang="en-IN" sz="2800">
                <a:solidFill>
                  <a:schemeClr val="lt1"/>
                </a:solidFill>
                <a:latin typeface="Calibri"/>
                <a:ea typeface="Calibri"/>
                <a:cs typeface="Calibri"/>
                <a:sym typeface="Calibri"/>
              </a:rPr>
              <a:t>T</a:t>
            </a:r>
            <a:r>
              <a:rPr lang="en-IN" sz="2800" b="0" i="0" u="none" strike="noStrike" cap="none">
                <a:solidFill>
                  <a:schemeClr val="lt1"/>
                </a:solidFill>
                <a:latin typeface="Calibri"/>
                <a:ea typeface="Calibri"/>
                <a:cs typeface="Calibri"/>
                <a:sym typeface="Calibri"/>
              </a:rPr>
              <a:t>oday’s </a:t>
            </a:r>
            <a:r>
              <a:rPr lang="en-IN" sz="2800">
                <a:solidFill>
                  <a:schemeClr val="lt1"/>
                </a:solidFill>
                <a:latin typeface="Calibri"/>
                <a:ea typeface="Calibri"/>
                <a:cs typeface="Calibri"/>
                <a:sym typeface="Calibri"/>
              </a:rPr>
              <a:t>S</a:t>
            </a:r>
            <a:r>
              <a:rPr lang="en-IN" sz="2800" b="0" i="0" u="none" strike="noStrike" cap="none">
                <a:solidFill>
                  <a:schemeClr val="lt1"/>
                </a:solidFill>
                <a:latin typeface="Calibri"/>
                <a:ea typeface="Calibri"/>
                <a:cs typeface="Calibri"/>
                <a:sym typeface="Calibri"/>
              </a:rPr>
              <a:t>ession</a:t>
            </a:r>
            <a:endParaRPr sz="2800" b="0" i="0" u="none" strike="noStrike" cap="none">
              <a:solidFill>
                <a:schemeClr val="lt1"/>
              </a:solidFill>
              <a:latin typeface="Calibri"/>
              <a:ea typeface="Calibri"/>
              <a:cs typeface="Calibri"/>
              <a:sym typeface="Calibri"/>
            </a:endParaRPr>
          </a:p>
        </p:txBody>
      </p:sp>
      <p:sp>
        <p:nvSpPr>
          <p:cNvPr id="2385" name="Google Shape;2385;g8eb3b06fd2_0_396"/>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Proxima Nova"/>
              <a:buNone/>
            </a:pPr>
            <a:r>
              <a:rPr lang="en-IN"/>
              <a:t>TechM Full Stack Software Development </a:t>
            </a:r>
            <a:endParaRPr/>
          </a:p>
          <a:p>
            <a:pPr marL="0" lvl="0" indent="0" algn="l" rtl="0">
              <a:lnSpc>
                <a:spcPct val="90000"/>
              </a:lnSpc>
              <a:spcBef>
                <a:spcPts val="0"/>
              </a:spcBef>
              <a:spcAft>
                <a:spcPts val="0"/>
              </a:spcAft>
              <a:buSzPts val="4000"/>
              <a:buNone/>
            </a:pPr>
            <a:endParaRPr>
              <a:solidFill>
                <a:srgbClr val="FFFFFF"/>
              </a:solidFill>
            </a:endParaRPr>
          </a:p>
        </p:txBody>
      </p:sp>
      <p:sp>
        <p:nvSpPr>
          <p:cNvPr id="2386" name="Google Shape;2386;g8eb3b06fd2_0_396"/>
          <p:cNvSpPr txBox="1"/>
          <p:nvPr/>
        </p:nvSpPr>
        <p:spPr>
          <a:xfrm>
            <a:off x="756025" y="1444675"/>
            <a:ext cx="7436400" cy="28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387" name="Google Shape;2387;g8eb3b06fd2_0_396"/>
          <p:cNvGraphicFramePr/>
          <p:nvPr/>
        </p:nvGraphicFramePr>
        <p:xfrm>
          <a:off x="3195813" y="1936675"/>
          <a:ext cx="3000000" cy="3000000"/>
        </p:xfrm>
        <a:graphic>
          <a:graphicData uri="http://schemas.openxmlformats.org/drawingml/2006/table">
            <a:tbl>
              <a:tblPr>
                <a:noFill/>
                <a:tableStyleId>{7A81FD5E-AFEA-4F94-B3D6-5F9EF8403D07}</a:tableStyleId>
              </a:tblPr>
              <a:tblGrid>
                <a:gridCol w="2752375">
                  <a:extLst>
                    <a:ext uri="{9D8B030D-6E8A-4147-A177-3AD203B41FA5}">
                      <a16:colId xmlns:a16="http://schemas.microsoft.com/office/drawing/2014/main" val="20000"/>
                    </a:ext>
                  </a:extLst>
                </a:gridCol>
              </a:tblGrid>
              <a:tr h="4233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solidFill>
                            <a:srgbClr val="FFFFFF"/>
                          </a:solidFill>
                        </a:rPr>
                        <a:t>MCQs</a:t>
                      </a:r>
                      <a:endParaRPr sz="1400" u="none" strike="noStrike" cap="none">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233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solidFill>
                            <a:srgbClr val="FFFFFF"/>
                          </a:solidFill>
                        </a:rPr>
                        <a:t>Project - Checkpoint </a:t>
                      </a:r>
                      <a:r>
                        <a:rPr lang="en-IN">
                          <a:solidFill>
                            <a:srgbClr val="FFFFFF"/>
                          </a:solidFill>
                        </a:rPr>
                        <a:t>1</a:t>
                      </a:r>
                      <a:endParaRPr sz="1400" u="none" strike="noStrike" cap="none">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g8ce9011793_0_35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117</a:t>
            </a:fld>
            <a:endParaRPr sz="900">
              <a:latin typeface="Proxima Nova"/>
              <a:ea typeface="Proxima Nova"/>
              <a:cs typeface="Proxima Nova"/>
              <a:sym typeface="Proxima Nova"/>
            </a:endParaRPr>
          </a:p>
        </p:txBody>
      </p:sp>
      <p:sp>
        <p:nvSpPr>
          <p:cNvPr id="2393" name="Google Shape;2393;g8ce9011793_0_352"/>
          <p:cNvSpPr txBox="1"/>
          <p:nvPr/>
        </p:nvSpPr>
        <p:spPr>
          <a:xfrm>
            <a:off x="638175" y="654907"/>
            <a:ext cx="443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Next Class</a:t>
            </a:r>
            <a:endParaRPr sz="2800" b="0" i="0" u="none" strike="noStrike" cap="none">
              <a:solidFill>
                <a:schemeClr val="lt1"/>
              </a:solidFill>
              <a:latin typeface="Calibri"/>
              <a:ea typeface="Calibri"/>
              <a:cs typeface="Calibri"/>
              <a:sym typeface="Calibri"/>
            </a:endParaRPr>
          </a:p>
        </p:txBody>
      </p:sp>
      <p:sp>
        <p:nvSpPr>
          <p:cNvPr id="2394" name="Google Shape;2394;g8ce9011793_0_352"/>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 Stack Software Development </a:t>
            </a:r>
            <a:endParaRPr>
              <a:solidFill>
                <a:srgbClr val="FFFFFF"/>
              </a:solidFill>
            </a:endParaRPr>
          </a:p>
        </p:txBody>
      </p:sp>
      <p:sp>
        <p:nvSpPr>
          <p:cNvPr id="2395" name="Google Shape;2395;g8ce9011793_0_352"/>
          <p:cNvSpPr txBox="1"/>
          <p:nvPr/>
        </p:nvSpPr>
        <p:spPr>
          <a:xfrm>
            <a:off x="756025" y="1444675"/>
            <a:ext cx="7436400" cy="28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g8ce9011793_0_352"/>
          <p:cNvSpPr txBox="1"/>
          <p:nvPr/>
        </p:nvSpPr>
        <p:spPr>
          <a:xfrm>
            <a:off x="756025" y="1558975"/>
            <a:ext cx="6618900" cy="255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IN">
                <a:solidFill>
                  <a:srgbClr val="FFFFFF"/>
                </a:solidFill>
              </a:rPr>
              <a:t>More about Selenium WebDriver</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rgbClr val="FFFFFF"/>
                </a:solidFill>
              </a:rPr>
              <a:t>UI Automation using Selenium WebDriver</a:t>
            </a:r>
            <a:br>
              <a:rPr lang="en-IN">
                <a:solidFill>
                  <a:srgbClr val="FFFFFF"/>
                </a:solidFill>
              </a:rPr>
            </a:br>
            <a:endParaRPr>
              <a:solidFill>
                <a:srgbClr val="FFFFFF"/>
              </a:solidFill>
            </a:endParaRPr>
          </a:p>
          <a:p>
            <a:pPr marL="457200" lvl="0" indent="-317500" algn="l" rtl="0">
              <a:spcBef>
                <a:spcPts val="0"/>
              </a:spcBef>
              <a:spcAft>
                <a:spcPts val="0"/>
              </a:spcAft>
              <a:buClr>
                <a:srgbClr val="FFFFFF"/>
              </a:buClr>
              <a:buSzPts val="1400"/>
              <a:buChar char="●"/>
            </a:pPr>
            <a:r>
              <a:rPr lang="en-IN">
                <a:solidFill>
                  <a:srgbClr val="FFFFFF"/>
                </a:solidFill>
              </a:rPr>
              <a:t>API Automation</a:t>
            </a:r>
            <a:endParaRPr>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g8ce9011793_0_359"/>
          <p:cNvSpPr txBox="1"/>
          <p:nvPr/>
        </p:nvSpPr>
        <p:spPr>
          <a:xfrm>
            <a:off x="555037" y="2114911"/>
            <a:ext cx="6895200" cy="11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Thank You!</a:t>
            </a:r>
            <a:endParaRPr sz="4000" b="0" i="0" u="none" strike="noStrike" cap="none">
              <a:solidFill>
                <a:schemeClr val="dk1"/>
              </a:solidFill>
              <a:latin typeface="Proxima Nova"/>
              <a:ea typeface="Proxima Nova"/>
              <a:cs typeface="Proxima Nova"/>
              <a:sym typeface="Proxima Nova"/>
            </a:endParaRPr>
          </a:p>
        </p:txBody>
      </p:sp>
      <p:pic>
        <p:nvPicPr>
          <p:cNvPr id="2402" name="Google Shape;2402;g8ce9011793_0_359"/>
          <p:cNvPicPr preferRelativeResize="0"/>
          <p:nvPr/>
        </p:nvPicPr>
        <p:blipFill rotWithShape="1">
          <a:blip r:embed="rId3">
            <a:alphaModFix/>
          </a:blip>
          <a:srcRect/>
          <a:stretch/>
        </p:blipFill>
        <p:spPr>
          <a:xfrm>
            <a:off x="7582370" y="0"/>
            <a:ext cx="1356541" cy="1577482"/>
          </a:xfrm>
          <a:prstGeom prst="rect">
            <a:avLst/>
          </a:prstGeom>
          <a:noFill/>
          <a:ln>
            <a:noFill/>
          </a:ln>
        </p:spPr>
      </p:pic>
      <p:sp>
        <p:nvSpPr>
          <p:cNvPr id="2403" name="Google Shape;2403;g8ce9011793_0_359"/>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b="0" i="1" u="none" strike="noStrike" cap="none">
                <a:solidFill>
                  <a:schemeClr val="dk1"/>
                </a:solidFill>
                <a:latin typeface="Proxima Nova"/>
                <a:ea typeface="Proxima Nova"/>
                <a:cs typeface="Proxima Nova"/>
                <a:sym typeface="Proxima Nova"/>
              </a:rPr>
              <a:t>    #RahoAmbitious</a:t>
            </a:r>
            <a:endParaRPr sz="1400" b="0" i="1" u="none" strike="noStrike" cap="none">
              <a:solidFill>
                <a:schemeClr val="dk1"/>
              </a:solidFill>
              <a:latin typeface="Proxima Nova"/>
              <a:ea typeface="Proxima Nova"/>
              <a:cs typeface="Proxima Nova"/>
              <a:sym typeface="Proxima Nova"/>
            </a:endParaRPr>
          </a:p>
        </p:txBody>
      </p:sp>
      <p:sp>
        <p:nvSpPr>
          <p:cNvPr id="2404" name="Google Shape;2404;g8ce9011793_0_359"/>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118</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g8eb3b06fd2_0_31"/>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327" name="Google Shape;1327;g8eb3b06fd2_0_3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28" name="Google Shape;1328;g8eb3b06fd2_0_3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329" name="Google Shape;1329;g8eb3b06fd2_0_3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330" name="Google Shape;1330;g8eb3b06fd2_0_3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12</a:t>
            </a:fld>
            <a:endParaRPr sz="900">
              <a:solidFill>
                <a:srgbClr val="898989"/>
              </a:solidFill>
              <a:latin typeface="Proxima Nova"/>
              <a:ea typeface="Proxima Nova"/>
              <a:cs typeface="Proxima Nova"/>
              <a:sym typeface="Proxima Nova"/>
            </a:endParaRPr>
          </a:p>
        </p:txBody>
      </p:sp>
      <p:sp>
        <p:nvSpPr>
          <p:cNvPr id="1331" name="Google Shape;1331;g8eb3b06fd2_0_3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2" name="Google Shape;1332;g8eb3b06fd2_0_3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3" name="Google Shape;1333;g8eb3b06fd2_0_3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334" name="Google Shape;1334;g8eb3b06fd2_0_31"/>
          <p:cNvSpPr txBox="1"/>
          <p:nvPr/>
        </p:nvSpPr>
        <p:spPr>
          <a:xfrm>
            <a:off x="642175" y="622349"/>
            <a:ext cx="5493300" cy="1040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a:t>
            </a:r>
            <a:r>
              <a:rPr lang="en-IN" sz="3600" b="0" i="0" u="none" strike="noStrike" cap="none">
                <a:solidFill>
                  <a:srgbClr val="F5333F"/>
                </a:solidFill>
                <a:latin typeface="Proxima Nova"/>
                <a:ea typeface="Proxima Nova"/>
                <a:cs typeface="Proxima Nova"/>
                <a:sym typeface="Proxima Nova"/>
              </a:rPr>
              <a:t>(15 Sec)</a:t>
            </a:r>
            <a:endParaRPr sz="3600" b="0" i="0" u="none" strike="noStrike" cap="none">
              <a:solidFill>
                <a:srgbClr val="F5333F"/>
              </a:solidFill>
              <a:latin typeface="Proxima Nova"/>
              <a:ea typeface="Proxima Nova"/>
              <a:cs typeface="Proxima Nova"/>
              <a:sym typeface="Proxima Nova"/>
            </a:endParaRPr>
          </a:p>
        </p:txBody>
      </p:sp>
      <p:pic>
        <p:nvPicPr>
          <p:cNvPr id="1335" name="Google Shape;1335;g8eb3b06fd2_0_3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336" name="Google Shape;1336;g8eb3b06fd2_0_3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12</a:t>
            </a:fld>
            <a:endParaRPr sz="900">
              <a:solidFill>
                <a:srgbClr val="FF0000"/>
              </a:solidFill>
              <a:latin typeface="Proxima Nova"/>
              <a:ea typeface="Proxima Nova"/>
              <a:cs typeface="Proxima Nova"/>
              <a:sym typeface="Proxima Nova"/>
            </a:endParaRPr>
          </a:p>
        </p:txBody>
      </p:sp>
      <p:sp>
        <p:nvSpPr>
          <p:cNvPr id="1337" name="Google Shape;1337;g8eb3b06fd2_0_31"/>
          <p:cNvSpPr txBox="1"/>
          <p:nvPr/>
        </p:nvSpPr>
        <p:spPr>
          <a:xfrm>
            <a:off x="642175" y="1710100"/>
            <a:ext cx="76392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a:solidFill>
                  <a:schemeClr val="dk1"/>
                </a:solidFill>
                <a:latin typeface="Calibri"/>
                <a:ea typeface="Calibri"/>
                <a:cs typeface="Calibri"/>
                <a:sym typeface="Calibri"/>
              </a:rPr>
              <a:t>What is the difference between software validation and software verification?</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AutoNum type="arabicPeriod"/>
            </a:pPr>
            <a:r>
              <a:rPr lang="en-IN" sz="1800" b="1">
                <a:solidFill>
                  <a:schemeClr val="dk1"/>
                </a:solidFill>
                <a:latin typeface="Calibri"/>
                <a:ea typeface="Calibri"/>
                <a:cs typeface="Calibri"/>
                <a:sym typeface="Calibri"/>
              </a:rPr>
              <a:t>Validation:</a:t>
            </a:r>
            <a:r>
              <a:rPr lang="en-IN" sz="1800">
                <a:solidFill>
                  <a:schemeClr val="dk1"/>
                </a:solidFill>
                <a:latin typeface="Calibri"/>
                <a:ea typeface="Calibri"/>
                <a:cs typeface="Calibri"/>
                <a:sym typeface="Calibri"/>
              </a:rPr>
              <a:t> Are we building the product right?</a:t>
            </a:r>
            <a:endParaRPr sz="18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IN" sz="1800" b="1">
                <a:solidFill>
                  <a:schemeClr val="dk1"/>
                </a:solidFill>
                <a:latin typeface="Calibri"/>
                <a:ea typeface="Calibri"/>
                <a:cs typeface="Calibri"/>
                <a:sym typeface="Calibri"/>
              </a:rPr>
              <a:t>Verification:</a:t>
            </a:r>
            <a:r>
              <a:rPr lang="en-IN" sz="1800">
                <a:solidFill>
                  <a:schemeClr val="dk1"/>
                </a:solidFill>
                <a:latin typeface="Calibri"/>
                <a:ea typeface="Calibri"/>
                <a:cs typeface="Calibri"/>
                <a:sym typeface="Calibri"/>
              </a:rPr>
              <a:t> Are we building the right product?</a:t>
            </a:r>
            <a:endParaRPr sz="18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AutoNum type="arabicPeriod"/>
            </a:pPr>
            <a:r>
              <a:rPr lang="en-IN" sz="1800" b="1">
                <a:solidFill>
                  <a:schemeClr val="dk1"/>
                </a:solidFill>
                <a:latin typeface="Calibri"/>
                <a:ea typeface="Calibri"/>
                <a:cs typeface="Calibri"/>
                <a:sym typeface="Calibri"/>
              </a:rPr>
              <a:t>Verification:</a:t>
            </a:r>
            <a:r>
              <a:rPr lang="en-IN" sz="1800">
                <a:solidFill>
                  <a:schemeClr val="dk1"/>
                </a:solidFill>
                <a:latin typeface="Calibri"/>
                <a:ea typeface="Calibri"/>
                <a:cs typeface="Calibri"/>
                <a:sym typeface="Calibri"/>
              </a:rPr>
              <a:t> Are we building the product right?</a:t>
            </a:r>
            <a:endParaRPr sz="1800">
              <a:solidFill>
                <a:schemeClr val="dk1"/>
              </a:solidFill>
              <a:latin typeface="Calibri"/>
              <a:ea typeface="Calibri"/>
              <a:cs typeface="Calibri"/>
              <a:sym typeface="Calibri"/>
            </a:endParaRPr>
          </a:p>
          <a:p>
            <a:pPr marL="457200" lvl="0" indent="0" algn="l" rtl="0">
              <a:spcBef>
                <a:spcPts val="0"/>
              </a:spcBef>
              <a:spcAft>
                <a:spcPts val="0"/>
              </a:spcAft>
              <a:buNone/>
            </a:pPr>
            <a:r>
              <a:rPr lang="en-IN" sz="1800" b="1">
                <a:solidFill>
                  <a:schemeClr val="dk1"/>
                </a:solidFill>
                <a:latin typeface="Calibri"/>
                <a:ea typeface="Calibri"/>
                <a:cs typeface="Calibri"/>
                <a:sym typeface="Calibri"/>
              </a:rPr>
              <a:t>Validation:</a:t>
            </a:r>
            <a:r>
              <a:rPr lang="en-IN" sz="1800">
                <a:solidFill>
                  <a:schemeClr val="dk1"/>
                </a:solidFill>
                <a:latin typeface="Calibri"/>
                <a:ea typeface="Calibri"/>
                <a:cs typeface="Calibri"/>
                <a:sym typeface="Calibri"/>
              </a:rPr>
              <a:t> Are we building the right product?</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g8eb3b06fd2_0_62"/>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343" name="Google Shape;1343;g8eb3b06fd2_0_62"/>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44" name="Google Shape;1344;g8eb3b06fd2_0_62"/>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345" name="Google Shape;1345;g8eb3b06fd2_0_62"/>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346" name="Google Shape;1346;g8eb3b06fd2_0_62"/>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13</a:t>
            </a:fld>
            <a:endParaRPr sz="900">
              <a:solidFill>
                <a:srgbClr val="898989"/>
              </a:solidFill>
              <a:latin typeface="Proxima Nova"/>
              <a:ea typeface="Proxima Nova"/>
              <a:cs typeface="Proxima Nova"/>
              <a:sym typeface="Proxima Nova"/>
            </a:endParaRPr>
          </a:p>
        </p:txBody>
      </p:sp>
      <p:sp>
        <p:nvSpPr>
          <p:cNvPr id="1347" name="Google Shape;1347;g8eb3b06fd2_0_6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8" name="Google Shape;1348;g8eb3b06fd2_0_62"/>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9" name="Google Shape;1349;g8eb3b06fd2_0_62"/>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350" name="Google Shape;1350;g8eb3b06fd2_0_62"/>
          <p:cNvSpPr txBox="1"/>
          <p:nvPr/>
        </p:nvSpPr>
        <p:spPr>
          <a:xfrm>
            <a:off x="642175" y="622349"/>
            <a:ext cx="5493300" cy="978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a:t>
            </a:r>
            <a:r>
              <a:rPr lang="en-IN" sz="3600" b="0" i="0" u="none" strike="noStrike" cap="none">
                <a:solidFill>
                  <a:srgbClr val="F5333F"/>
                </a:solidFill>
                <a:latin typeface="Proxima Nova"/>
                <a:ea typeface="Proxima Nova"/>
                <a:cs typeface="Proxima Nova"/>
                <a:sym typeface="Proxima Nova"/>
              </a:rPr>
              <a:t>(</a:t>
            </a:r>
            <a:r>
              <a:rPr lang="en-IN" sz="3600">
                <a:solidFill>
                  <a:srgbClr val="F5333F"/>
                </a:solidFill>
                <a:latin typeface="Proxima Nova"/>
                <a:ea typeface="Proxima Nova"/>
                <a:cs typeface="Proxima Nova"/>
                <a:sym typeface="Proxima Nova"/>
              </a:rPr>
              <a:t>Answer</a:t>
            </a:r>
            <a:r>
              <a:rPr lang="en-IN" sz="3600" b="0" i="0" u="none" strike="noStrike" cap="none">
                <a:solidFill>
                  <a:srgbClr val="F5333F"/>
                </a:solidFill>
                <a:latin typeface="Proxima Nova"/>
                <a:ea typeface="Proxima Nova"/>
                <a:cs typeface="Proxima Nova"/>
                <a:sym typeface="Proxima Nova"/>
              </a:rPr>
              <a:t>)</a:t>
            </a:r>
            <a:endParaRPr sz="3600" b="0" i="0" u="none" strike="noStrike" cap="none">
              <a:solidFill>
                <a:srgbClr val="F5333F"/>
              </a:solidFill>
              <a:latin typeface="Proxima Nova"/>
              <a:ea typeface="Proxima Nova"/>
              <a:cs typeface="Proxima Nova"/>
              <a:sym typeface="Proxima Nova"/>
            </a:endParaRPr>
          </a:p>
        </p:txBody>
      </p:sp>
      <p:pic>
        <p:nvPicPr>
          <p:cNvPr id="1351" name="Google Shape;1351;g8eb3b06fd2_0_62"/>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352" name="Google Shape;1352;g8eb3b06fd2_0_6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13</a:t>
            </a:fld>
            <a:endParaRPr sz="900">
              <a:solidFill>
                <a:srgbClr val="FF0000"/>
              </a:solidFill>
              <a:latin typeface="Proxima Nova"/>
              <a:ea typeface="Proxima Nova"/>
              <a:cs typeface="Proxima Nova"/>
              <a:sym typeface="Proxima Nova"/>
            </a:endParaRPr>
          </a:p>
        </p:txBody>
      </p:sp>
      <p:sp>
        <p:nvSpPr>
          <p:cNvPr id="1353" name="Google Shape;1353;g8eb3b06fd2_0_62"/>
          <p:cNvSpPr txBox="1"/>
          <p:nvPr/>
        </p:nvSpPr>
        <p:spPr>
          <a:xfrm>
            <a:off x="642175" y="1710100"/>
            <a:ext cx="76392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a:solidFill>
                  <a:schemeClr val="dk1"/>
                </a:solidFill>
                <a:latin typeface="Calibri"/>
                <a:ea typeface="Calibri"/>
                <a:cs typeface="Calibri"/>
                <a:sym typeface="Calibri"/>
              </a:rPr>
              <a:t>What is the difference between software validation and software verification?</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AutoNum type="arabicPeriod"/>
            </a:pPr>
            <a:r>
              <a:rPr lang="en-IN" sz="1800" b="1">
                <a:solidFill>
                  <a:schemeClr val="dk1"/>
                </a:solidFill>
                <a:latin typeface="Calibri"/>
                <a:ea typeface="Calibri"/>
                <a:cs typeface="Calibri"/>
                <a:sym typeface="Calibri"/>
              </a:rPr>
              <a:t>Validation:</a:t>
            </a:r>
            <a:r>
              <a:rPr lang="en-IN" sz="1800">
                <a:solidFill>
                  <a:schemeClr val="dk1"/>
                </a:solidFill>
                <a:latin typeface="Calibri"/>
                <a:ea typeface="Calibri"/>
                <a:cs typeface="Calibri"/>
                <a:sym typeface="Calibri"/>
              </a:rPr>
              <a:t> Are we building the product right?</a:t>
            </a:r>
            <a:endParaRPr sz="18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IN" sz="1800" b="1">
                <a:solidFill>
                  <a:schemeClr val="dk1"/>
                </a:solidFill>
                <a:latin typeface="Calibri"/>
                <a:ea typeface="Calibri"/>
                <a:cs typeface="Calibri"/>
                <a:sym typeface="Calibri"/>
              </a:rPr>
              <a:t>Verification:</a:t>
            </a:r>
            <a:r>
              <a:rPr lang="en-IN" sz="1800">
                <a:solidFill>
                  <a:schemeClr val="dk1"/>
                </a:solidFill>
                <a:latin typeface="Calibri"/>
                <a:ea typeface="Calibri"/>
                <a:cs typeface="Calibri"/>
                <a:sym typeface="Calibri"/>
              </a:rPr>
              <a:t> Are we building the right product?</a:t>
            </a:r>
            <a:endParaRPr sz="18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Verification: Are we building the product right?</a:t>
            </a:r>
            <a:endParaRPr sz="1800" b="1">
              <a:solidFill>
                <a:srgbClr val="FF0000"/>
              </a:solidFill>
              <a:latin typeface="Calibri"/>
              <a:ea typeface="Calibri"/>
              <a:cs typeface="Calibri"/>
              <a:sym typeface="Calibri"/>
            </a:endParaRPr>
          </a:p>
          <a:p>
            <a:pPr marL="457200" lvl="0" indent="0" algn="l" rtl="0">
              <a:spcBef>
                <a:spcPts val="0"/>
              </a:spcBef>
              <a:spcAft>
                <a:spcPts val="0"/>
              </a:spcAft>
              <a:buNone/>
            </a:pPr>
            <a:r>
              <a:rPr lang="en-IN" sz="1800" b="1">
                <a:solidFill>
                  <a:srgbClr val="FF0000"/>
                </a:solidFill>
                <a:latin typeface="Calibri"/>
                <a:ea typeface="Calibri"/>
                <a:cs typeface="Calibri"/>
                <a:sym typeface="Calibri"/>
              </a:rPr>
              <a:t>Validation: Are we building the right product?</a:t>
            </a:r>
            <a:endParaRPr sz="1800" b="1">
              <a:solidFill>
                <a:srgbClr val="FF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g8eb3b06fd2_0_16"/>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14</a:t>
            </a:fld>
            <a:endParaRPr sz="900">
              <a:latin typeface="Proxima Nova"/>
              <a:ea typeface="Proxima Nova"/>
              <a:cs typeface="Proxima Nova"/>
              <a:sym typeface="Proxima Nova"/>
            </a:endParaRPr>
          </a:p>
        </p:txBody>
      </p:sp>
      <p:sp>
        <p:nvSpPr>
          <p:cNvPr id="1359" name="Google Shape;1359;g8eb3b06fd2_0_16"/>
          <p:cNvSpPr txBox="1"/>
          <p:nvPr/>
        </p:nvSpPr>
        <p:spPr>
          <a:xfrm>
            <a:off x="513500" y="1837500"/>
            <a:ext cx="4162500" cy="14685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Why Software Testing?</a:t>
            </a:r>
            <a:endParaRPr sz="4800" b="0" i="0" u="none" strike="noStrike" cap="none">
              <a:solidFill>
                <a:schemeClr val="lt1"/>
              </a:solidFill>
              <a:latin typeface="Calibri"/>
              <a:ea typeface="Calibri"/>
              <a:cs typeface="Calibri"/>
              <a:sym typeface="Calibri"/>
            </a:endParaRPr>
          </a:p>
        </p:txBody>
      </p:sp>
      <p:pic>
        <p:nvPicPr>
          <p:cNvPr id="1360" name="Google Shape;1360;g8eb3b06fd2_0_16"/>
          <p:cNvPicPr preferRelativeResize="0"/>
          <p:nvPr/>
        </p:nvPicPr>
        <p:blipFill>
          <a:blip r:embed="rId3">
            <a:alphaModFix/>
          </a:blip>
          <a:stretch>
            <a:fillRect/>
          </a:stretch>
        </p:blipFill>
        <p:spPr>
          <a:xfrm>
            <a:off x="4572000" y="819425"/>
            <a:ext cx="4163202" cy="35046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8c52beda6f_0_727"/>
          <p:cNvSpPr txBox="1"/>
          <p:nvPr/>
        </p:nvSpPr>
        <p:spPr>
          <a:xfrm>
            <a:off x="470825" y="1267775"/>
            <a:ext cx="8098500" cy="33588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Detecting errors and faults</a:t>
            </a: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Statistics for shareholders and for reflecting the current status of the organisation</a:t>
            </a: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Improving product standards</a:t>
            </a: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Eliminating risks</a:t>
            </a: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Evaluating credibility</a:t>
            </a: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Demonstrating accessibility and feasibility</a:t>
            </a: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13716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p:txBody>
      </p:sp>
      <p:sp>
        <p:nvSpPr>
          <p:cNvPr id="1366" name="Google Shape;1366;g8c52beda6f_0_72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15</a:t>
            </a:fld>
            <a:endParaRPr sz="900">
              <a:solidFill>
                <a:srgbClr val="FF0000"/>
              </a:solidFill>
              <a:latin typeface="Proxima Nova"/>
              <a:ea typeface="Proxima Nova"/>
              <a:cs typeface="Proxima Nova"/>
              <a:sym typeface="Proxima Nova"/>
            </a:endParaRPr>
          </a:p>
        </p:txBody>
      </p:sp>
      <p:sp>
        <p:nvSpPr>
          <p:cNvPr id="1367" name="Google Shape;1367;g8c52beda6f_0_72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Why Software Testing?</a:t>
            </a:r>
            <a:endParaRPr sz="2340" b="0" i="0" u="none" strike="noStrike" cap="none">
              <a:solidFill>
                <a:schemeClr val="lt1"/>
              </a:solidFill>
              <a:latin typeface="Proxima Nova"/>
              <a:ea typeface="Proxima Nova"/>
              <a:cs typeface="Proxima Nova"/>
              <a:sym typeface="Proxima Nova"/>
            </a:endParaRPr>
          </a:p>
        </p:txBody>
      </p:sp>
      <p:sp>
        <p:nvSpPr>
          <p:cNvPr id="1368" name="Google Shape;1368;g8c52beda6f_0_72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8eb3b06fd2_0_21"/>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16</a:t>
            </a:fld>
            <a:endParaRPr sz="900">
              <a:latin typeface="Proxima Nova"/>
              <a:ea typeface="Proxima Nova"/>
              <a:cs typeface="Proxima Nova"/>
              <a:sym typeface="Proxima Nova"/>
            </a:endParaRPr>
          </a:p>
        </p:txBody>
      </p:sp>
      <p:sp>
        <p:nvSpPr>
          <p:cNvPr id="1374" name="Google Shape;1374;g8eb3b06fd2_0_21"/>
          <p:cNvSpPr txBox="1"/>
          <p:nvPr/>
        </p:nvSpPr>
        <p:spPr>
          <a:xfrm>
            <a:off x="513375" y="1837500"/>
            <a:ext cx="3871500" cy="18720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Some Famous Bugs in History</a:t>
            </a:r>
            <a:endParaRPr sz="4800" b="0" i="0" u="none" strike="noStrike" cap="none">
              <a:solidFill>
                <a:schemeClr val="lt1"/>
              </a:solidFill>
              <a:latin typeface="Calibri"/>
              <a:ea typeface="Calibri"/>
              <a:cs typeface="Calibri"/>
              <a:sym typeface="Calibri"/>
            </a:endParaRPr>
          </a:p>
        </p:txBody>
      </p:sp>
      <p:pic>
        <p:nvPicPr>
          <p:cNvPr id="1375" name="Google Shape;1375;g8eb3b06fd2_0_21"/>
          <p:cNvPicPr preferRelativeResize="0"/>
          <p:nvPr/>
        </p:nvPicPr>
        <p:blipFill>
          <a:blip r:embed="rId3">
            <a:alphaModFix/>
          </a:blip>
          <a:stretch>
            <a:fillRect/>
          </a:stretch>
        </p:blipFill>
        <p:spPr>
          <a:xfrm>
            <a:off x="4384875" y="1330100"/>
            <a:ext cx="4572000" cy="24833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g8c52beda6f_0_74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17</a:t>
            </a:fld>
            <a:endParaRPr sz="900">
              <a:solidFill>
                <a:srgbClr val="FF0000"/>
              </a:solidFill>
              <a:latin typeface="Proxima Nova"/>
              <a:ea typeface="Proxima Nova"/>
              <a:cs typeface="Proxima Nova"/>
              <a:sym typeface="Proxima Nova"/>
            </a:endParaRPr>
          </a:p>
        </p:txBody>
      </p:sp>
      <p:sp>
        <p:nvSpPr>
          <p:cNvPr id="1381" name="Google Shape;1381;g8c52beda6f_0_743"/>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Some Bugs in History…</a:t>
            </a:r>
            <a:endParaRPr sz="2340" b="0" i="0" u="none" strike="noStrike" cap="none">
              <a:solidFill>
                <a:schemeClr val="lt1"/>
              </a:solidFill>
              <a:latin typeface="Proxima Nova"/>
              <a:ea typeface="Proxima Nova"/>
              <a:cs typeface="Proxima Nova"/>
              <a:sym typeface="Proxima Nova"/>
            </a:endParaRPr>
          </a:p>
        </p:txBody>
      </p:sp>
      <p:sp>
        <p:nvSpPr>
          <p:cNvPr id="1382" name="Google Shape;1382;g8c52beda6f_0_74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3" name="Google Shape;1383;g8c52beda6f_0_743"/>
          <p:cNvSpPr txBox="1"/>
          <p:nvPr/>
        </p:nvSpPr>
        <p:spPr>
          <a:xfrm>
            <a:off x="322125" y="1465275"/>
            <a:ext cx="8385600" cy="324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N"/>
              <a:t>Any software failure can have devastating results on company's value and reputation. UK-based loan company lost 1.7 billion pounds worth of market value last year after their scheduling application failed.</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IN"/>
              <a:t>You would have not heard of an incident where an divorce took place due to a bug in the software. But, it did happen due to a bug in the Uber app. Due to the bug, the man’s affair got exposed to his wife leading to a divorce.</a:t>
            </a:r>
            <a:endParaRPr/>
          </a:p>
          <a:p>
            <a:pPr marL="45720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g8eb3b06fd2_0_4317"/>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18</a:t>
            </a:fld>
            <a:endParaRPr sz="900">
              <a:latin typeface="Proxima Nova"/>
              <a:ea typeface="Proxima Nova"/>
              <a:cs typeface="Proxima Nova"/>
              <a:sym typeface="Proxima Nova"/>
            </a:endParaRPr>
          </a:p>
        </p:txBody>
      </p:sp>
      <p:sp>
        <p:nvSpPr>
          <p:cNvPr id="1389" name="Google Shape;1389;g8eb3b06fd2_0_4317"/>
          <p:cNvSpPr txBox="1"/>
          <p:nvPr/>
        </p:nvSpPr>
        <p:spPr>
          <a:xfrm>
            <a:off x="471800" y="1989775"/>
            <a:ext cx="5014500" cy="1506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Software Testing Life Cycle</a:t>
            </a:r>
            <a:endParaRPr sz="4800" b="0" i="0" strike="noStrike" cap="none">
              <a:solidFill>
                <a:srgbClr val="FFFFFF"/>
              </a:solidFill>
              <a:latin typeface="Calibri"/>
              <a:ea typeface="Calibri"/>
              <a:cs typeface="Calibri"/>
              <a:sym typeface="Calibri"/>
            </a:endParaRPr>
          </a:p>
        </p:txBody>
      </p:sp>
      <p:pic>
        <p:nvPicPr>
          <p:cNvPr id="1390" name="Google Shape;1390;g8eb3b06fd2_0_4317"/>
          <p:cNvPicPr preferRelativeResize="0"/>
          <p:nvPr/>
        </p:nvPicPr>
        <p:blipFill>
          <a:blip r:embed="rId3">
            <a:alphaModFix/>
          </a:blip>
          <a:stretch>
            <a:fillRect/>
          </a:stretch>
        </p:blipFill>
        <p:spPr>
          <a:xfrm>
            <a:off x="5389325" y="1181100"/>
            <a:ext cx="3352901" cy="28818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g8eb3b06fd2_0_4322"/>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sp>
        <p:nvSpPr>
          <p:cNvPr id="1397" name="Google Shape;1397;g8eb3b06fd2_0_4322"/>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STLC</a:t>
            </a:r>
            <a:endParaRPr/>
          </a:p>
        </p:txBody>
      </p:sp>
      <p:sp>
        <p:nvSpPr>
          <p:cNvPr id="1398" name="Google Shape;1398;g8eb3b06fd2_0_4322"/>
          <p:cNvSpPr txBox="1"/>
          <p:nvPr/>
        </p:nvSpPr>
        <p:spPr>
          <a:xfrm>
            <a:off x="470825" y="499275"/>
            <a:ext cx="8335800" cy="38736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Software Testing Life Cycle (STLC)</a:t>
            </a:r>
            <a:r>
              <a:rPr lang="en-IN" sz="1500">
                <a:highlight>
                  <a:srgbClr val="FFFFFF"/>
                </a:highlight>
                <a:latin typeface="Proxima Nova"/>
                <a:ea typeface="Proxima Nova"/>
                <a:cs typeface="Proxima Nova"/>
                <a:sym typeface="Proxima Nova"/>
              </a:rPr>
              <a:t> </a:t>
            </a:r>
            <a:r>
              <a:rPr lang="en-IN" sz="1500">
                <a:solidFill>
                  <a:schemeClr val="dk1"/>
                </a:solidFill>
                <a:highlight>
                  <a:schemeClr val="lt1"/>
                </a:highlight>
                <a:latin typeface="Proxima Nova"/>
                <a:ea typeface="Proxima Nova"/>
                <a:cs typeface="Proxima Nova"/>
                <a:sym typeface="Proxima Nova"/>
              </a:rPr>
              <a:t>is an end-to-end process for testing software and ensuring that its quality meets the defined standards. </a:t>
            </a:r>
            <a:endParaRPr sz="1500">
              <a:solidFill>
                <a:schemeClr val="dk1"/>
              </a:solidFill>
              <a:highlight>
                <a:schemeClr val="lt1"/>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chemeClr val="lt1"/>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In this process, tests are carried out systematically over several phases. </a:t>
            </a:r>
            <a:endParaRPr sz="1500">
              <a:solidFill>
                <a:schemeClr val="dk1"/>
              </a:solidFill>
              <a:highlight>
                <a:schemeClr val="lt1"/>
              </a:highlight>
              <a:latin typeface="Proxima Nova"/>
              <a:ea typeface="Proxima Nova"/>
              <a:cs typeface="Proxima Nova"/>
              <a:sym typeface="Proxima Nova"/>
            </a:endParaRPr>
          </a:p>
          <a:p>
            <a:pPr marL="0" lvl="0" indent="0" algn="just" rtl="0">
              <a:spcBef>
                <a:spcPts val="0"/>
              </a:spcBef>
              <a:spcAft>
                <a:spcPts val="0"/>
              </a:spcAft>
              <a:buNone/>
            </a:pPr>
            <a:endParaRPr sz="1500">
              <a:solidFill>
                <a:schemeClr val="dk1"/>
              </a:solidFill>
              <a:highlight>
                <a:schemeClr val="lt1"/>
              </a:highlight>
              <a:latin typeface="Proxima Nova"/>
              <a:ea typeface="Proxima Nova"/>
              <a:cs typeface="Proxima Nova"/>
              <a:sym typeface="Proxima Nova"/>
            </a:endParaRPr>
          </a:p>
          <a:p>
            <a:pPr marL="457200" lvl="0"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STLC has the following different phases:</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Requirement analysis</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Test planning</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Test case development</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Test environment set-up</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Test execution</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Test cycle closure</a:t>
            </a:r>
            <a:endParaRPr sz="1500">
              <a:highlight>
                <a:srgbClr val="FFFFFF"/>
              </a:highlight>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pic>
        <p:nvPicPr>
          <p:cNvPr id="1225" name="Google Shape;1225;p2"/>
          <p:cNvPicPr preferRelativeResize="0">
            <a:picLocks noGrp="1"/>
          </p:cNvPicPr>
          <p:nvPr>
            <p:ph type="pic" idx="2"/>
          </p:nvPr>
        </p:nvPicPr>
        <p:blipFill rotWithShape="1">
          <a:blip r:embed="rId3">
            <a:alphaModFix/>
          </a:blip>
          <a:srcRect t="7698" b="7696"/>
          <a:stretch/>
        </p:blipFill>
        <p:spPr>
          <a:xfrm>
            <a:off x="0" y="-11"/>
            <a:ext cx="9144000" cy="5143500"/>
          </a:xfrm>
          <a:prstGeom prst="rect">
            <a:avLst/>
          </a:prstGeom>
          <a:noFill/>
          <a:ln>
            <a:noFill/>
          </a:ln>
        </p:spPr>
      </p:pic>
      <p:pic>
        <p:nvPicPr>
          <p:cNvPr id="1227" name="Google Shape;1227;p2"/>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1228" name="Google Shape;1228;p2"/>
          <p:cNvSpPr txBox="1"/>
          <p:nvPr/>
        </p:nvSpPr>
        <p:spPr>
          <a:xfrm>
            <a:off x="696600" y="616850"/>
            <a:ext cx="3198300" cy="1598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Course:</a:t>
            </a:r>
            <a:r>
              <a:rPr lang="en-IN" sz="1800" dirty="0">
                <a:solidFill>
                  <a:schemeClr val="lt1"/>
                </a:solidFill>
                <a:latin typeface="Proxima Nova"/>
                <a:ea typeface="Proxima Nova"/>
                <a:cs typeface="Proxima Nova"/>
                <a:sym typeface="Proxima Nova"/>
              </a:rPr>
              <a:t> Software Testing</a:t>
            </a: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Lecture On:</a:t>
            </a:r>
            <a:r>
              <a:rPr lang="en-IN" sz="1800" b="0" i="0" u="none" strike="noStrike" cap="none" dirty="0">
                <a:solidFill>
                  <a:srgbClr val="FFFFFF"/>
                </a:solidFill>
                <a:latin typeface="Proxima Nova"/>
                <a:ea typeface="Proxima Nova"/>
                <a:cs typeface="Proxima Nova"/>
                <a:sym typeface="Proxima Nova"/>
              </a:rPr>
              <a:t> </a:t>
            </a:r>
            <a:r>
              <a:rPr lang="en-IN" sz="1800" dirty="0">
                <a:solidFill>
                  <a:schemeClr val="lt1"/>
                </a:solidFill>
                <a:latin typeface="Proxima Nova"/>
                <a:ea typeface="Proxima Nova"/>
                <a:cs typeface="Proxima Nova"/>
                <a:sym typeface="Proxima Nova"/>
              </a:rPr>
              <a:t>Testing Fundamentals</a:t>
            </a: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Instructor:</a:t>
            </a:r>
            <a:r>
              <a:rPr lang="en-IN" sz="1800" b="0" i="0" u="none" strike="noStrike" cap="none" dirty="0">
                <a:solidFill>
                  <a:schemeClr val="lt1"/>
                </a:solidFill>
                <a:latin typeface="Proxima Nova"/>
                <a:ea typeface="Proxima Nova"/>
                <a:cs typeface="Proxima Nova"/>
                <a:sym typeface="Proxima Nova"/>
              </a:rPr>
              <a:t> Bibek Prasad</a:t>
            </a:r>
            <a:endParaRPr sz="1800" b="0" i="0" u="none" strike="noStrike" cap="none" dirty="0">
              <a:solidFill>
                <a:schemeClr val="lt1"/>
              </a:solidFill>
              <a:latin typeface="Proxima Nova"/>
              <a:ea typeface="Proxima Nova"/>
              <a:cs typeface="Proxima Nova"/>
              <a:sym typeface="Proxima Nova"/>
            </a:endParaRPr>
          </a:p>
        </p:txBody>
      </p:sp>
      <p:pic>
        <p:nvPicPr>
          <p:cNvPr id="1229" name="Google Shape;1229;p2"/>
          <p:cNvPicPr preferRelativeResize="0"/>
          <p:nvPr/>
        </p:nvPicPr>
        <p:blipFill rotWithShape="1">
          <a:blip r:embed="rId5">
            <a:alphaModFix/>
          </a:blip>
          <a:srcRect/>
          <a:stretch/>
        </p:blipFill>
        <p:spPr>
          <a:xfrm>
            <a:off x="7929288" y="210064"/>
            <a:ext cx="813630" cy="217218"/>
          </a:xfrm>
          <a:prstGeom prst="rect">
            <a:avLst/>
          </a:prstGeom>
          <a:noFill/>
          <a:ln>
            <a:noFill/>
          </a:ln>
        </p:spPr>
      </p:pic>
      <p:pic>
        <p:nvPicPr>
          <p:cNvPr id="5" name="Picture 4" descr="A person looking at the camera&#10;&#10;Description automatically generated">
            <a:extLst>
              <a:ext uri="{FF2B5EF4-FFF2-40B4-BE49-F238E27FC236}">
                <a16:creationId xmlns:a16="http://schemas.microsoft.com/office/drawing/2014/main" id="{AFF1B4AC-A82C-CB4F-B45A-739DC0AEE59F}"/>
              </a:ext>
            </a:extLst>
          </p:cNvPr>
          <p:cNvPicPr>
            <a:picLocks noChangeAspect="1"/>
          </p:cNvPicPr>
          <p:nvPr/>
        </p:nvPicPr>
        <p:blipFill>
          <a:blip r:embed="rId6"/>
          <a:stretch>
            <a:fillRect/>
          </a:stretch>
        </p:blipFill>
        <p:spPr>
          <a:xfrm>
            <a:off x="6973853" y="3095866"/>
            <a:ext cx="2159000" cy="1435100"/>
          </a:xfrm>
          <a:prstGeom prst="rect">
            <a:avLst/>
          </a:prstGeom>
        </p:spPr>
      </p:pic>
      <p:pic>
        <p:nvPicPr>
          <p:cNvPr id="7" name="Picture 6" descr="A drawing of a face&#10;&#10;Description automatically generated">
            <a:extLst>
              <a:ext uri="{FF2B5EF4-FFF2-40B4-BE49-F238E27FC236}">
                <a16:creationId xmlns:a16="http://schemas.microsoft.com/office/drawing/2014/main" id="{2EAF9175-A054-9E41-8E90-47F6FB3B41DA}"/>
              </a:ext>
            </a:extLst>
          </p:cNvPr>
          <p:cNvPicPr>
            <a:picLocks noChangeAspect="1"/>
          </p:cNvPicPr>
          <p:nvPr/>
        </p:nvPicPr>
        <p:blipFill>
          <a:blip r:embed="rId7"/>
          <a:stretch>
            <a:fillRect/>
          </a:stretch>
        </p:blipFill>
        <p:spPr>
          <a:xfrm>
            <a:off x="7673180" y="4659592"/>
            <a:ext cx="1369220" cy="2738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403"/>
        <p:cNvGrpSpPr/>
        <p:nvPr/>
      </p:nvGrpSpPr>
      <p:grpSpPr>
        <a:xfrm>
          <a:off x="0" y="0"/>
          <a:ext cx="0" cy="0"/>
          <a:chOff x="0" y="0"/>
          <a:chExt cx="0" cy="0"/>
        </a:xfrm>
      </p:grpSpPr>
      <p:sp>
        <p:nvSpPr>
          <p:cNvPr id="1404" name="Google Shape;1404;g8eb3b06fd2_0_432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sp>
        <p:nvSpPr>
          <p:cNvPr id="1405" name="Google Shape;1405;g8eb3b06fd2_0_4329"/>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SDLC vs STLC</a:t>
            </a:r>
            <a:endParaRPr/>
          </a:p>
        </p:txBody>
      </p:sp>
      <p:pic>
        <p:nvPicPr>
          <p:cNvPr id="1406" name="Google Shape;1406;g8eb3b06fd2_0_4329"/>
          <p:cNvPicPr preferRelativeResize="0"/>
          <p:nvPr/>
        </p:nvPicPr>
        <p:blipFill>
          <a:blip r:embed="rId3">
            <a:alphaModFix/>
          </a:blip>
          <a:stretch>
            <a:fillRect/>
          </a:stretch>
        </p:blipFill>
        <p:spPr>
          <a:xfrm>
            <a:off x="739700" y="760775"/>
            <a:ext cx="7664612" cy="39579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8eb3b06fd2_0_26"/>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21</a:t>
            </a:fld>
            <a:endParaRPr sz="900">
              <a:latin typeface="Proxima Nova"/>
              <a:ea typeface="Proxima Nova"/>
              <a:cs typeface="Proxima Nova"/>
              <a:sym typeface="Proxima Nova"/>
            </a:endParaRPr>
          </a:p>
        </p:txBody>
      </p:sp>
      <p:sp>
        <p:nvSpPr>
          <p:cNvPr id="1412" name="Google Shape;1412;g8eb3b06fd2_0_26"/>
          <p:cNvSpPr txBox="1"/>
          <p:nvPr/>
        </p:nvSpPr>
        <p:spPr>
          <a:xfrm>
            <a:off x="513375" y="1837500"/>
            <a:ext cx="4380900" cy="18825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Software Testing Methodologies</a:t>
            </a:r>
            <a:endParaRPr sz="4800" b="0" i="0" u="none" strike="noStrike" cap="none">
              <a:solidFill>
                <a:schemeClr val="lt1"/>
              </a:solidFill>
              <a:latin typeface="Calibri"/>
              <a:ea typeface="Calibri"/>
              <a:cs typeface="Calibri"/>
              <a:sym typeface="Calibri"/>
            </a:endParaRPr>
          </a:p>
        </p:txBody>
      </p:sp>
      <p:pic>
        <p:nvPicPr>
          <p:cNvPr id="1413" name="Google Shape;1413;g8eb3b06fd2_0_26"/>
          <p:cNvPicPr preferRelativeResize="0"/>
          <p:nvPr/>
        </p:nvPicPr>
        <p:blipFill>
          <a:blip r:embed="rId3">
            <a:alphaModFix/>
          </a:blip>
          <a:stretch>
            <a:fillRect/>
          </a:stretch>
        </p:blipFill>
        <p:spPr>
          <a:xfrm>
            <a:off x="4984325" y="846288"/>
            <a:ext cx="3944924" cy="345093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g8c52beda6f_0_6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900"/>
              <a:buFont typeface="Proxima Nova"/>
              <a:buNone/>
            </a:pPr>
            <a:fld id="{00000000-1234-1234-1234-123412341234}" type="slidenum">
              <a:rPr lang="en-IN" sz="900">
                <a:solidFill>
                  <a:srgbClr val="FF0000"/>
                </a:solidFill>
                <a:latin typeface="Proxima Nova"/>
                <a:ea typeface="Proxima Nova"/>
                <a:cs typeface="Proxima Nova"/>
                <a:sym typeface="Proxima Nova"/>
              </a:rPr>
              <a:t>22</a:t>
            </a:fld>
            <a:endParaRPr sz="900">
              <a:solidFill>
                <a:srgbClr val="FF0000"/>
              </a:solidFill>
              <a:latin typeface="Proxima Nova"/>
              <a:ea typeface="Proxima Nova"/>
              <a:cs typeface="Proxima Nova"/>
              <a:sym typeface="Proxima Nova"/>
            </a:endParaRPr>
          </a:p>
        </p:txBody>
      </p:sp>
      <p:sp>
        <p:nvSpPr>
          <p:cNvPr id="1419" name="Google Shape;1419;g8c52beda6f_0_68"/>
          <p:cNvSpPr/>
          <p:nvPr/>
        </p:nvSpPr>
        <p:spPr>
          <a:xfrm>
            <a:off x="189525" y="2063925"/>
            <a:ext cx="26799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800"/>
              <a:buFont typeface="Proxima Nova"/>
              <a:buNone/>
            </a:pPr>
            <a:r>
              <a:rPr lang="en-IN" sz="4800" b="1">
                <a:solidFill>
                  <a:schemeClr val="dk1"/>
                </a:solidFill>
                <a:latin typeface="Proxima Nova"/>
                <a:ea typeface="Proxima Nova"/>
                <a:cs typeface="Proxima Nova"/>
                <a:sym typeface="Proxima Nova"/>
              </a:rPr>
              <a:t>Software</a:t>
            </a:r>
            <a:endParaRPr sz="4800" b="1" i="0" u="none" strike="noStrike" cap="none">
              <a:solidFill>
                <a:schemeClr val="dk1"/>
              </a:solidFill>
              <a:latin typeface="Proxima Nova"/>
              <a:ea typeface="Proxima Nova"/>
              <a:cs typeface="Proxima Nova"/>
              <a:sym typeface="Proxima Nova"/>
            </a:endParaRPr>
          </a:p>
          <a:p>
            <a:pPr marL="0" marR="0" lvl="0" indent="0" algn="ctr" rtl="0">
              <a:lnSpc>
                <a:spcPct val="100000"/>
              </a:lnSpc>
              <a:spcBef>
                <a:spcPts val="0"/>
              </a:spcBef>
              <a:spcAft>
                <a:spcPts val="0"/>
              </a:spcAft>
              <a:buClr>
                <a:schemeClr val="dk1"/>
              </a:buClr>
              <a:buSzPts val="1200"/>
              <a:buFont typeface="Proxima Nova"/>
              <a:buNone/>
            </a:pPr>
            <a:r>
              <a:rPr lang="en-IN" sz="1200">
                <a:solidFill>
                  <a:schemeClr val="dk1"/>
                </a:solidFill>
                <a:latin typeface="Proxima Nova"/>
                <a:ea typeface="Proxima Nova"/>
                <a:cs typeface="Proxima Nova"/>
                <a:sym typeface="Proxima Nova"/>
              </a:rPr>
              <a:t>Testing</a:t>
            </a:r>
            <a:endParaRPr sz="1800" i="0" u="none" strike="noStrike" cap="none">
              <a:solidFill>
                <a:schemeClr val="dk1"/>
              </a:solidFill>
              <a:latin typeface="Proxima Nova"/>
              <a:ea typeface="Proxima Nova"/>
              <a:cs typeface="Proxima Nova"/>
              <a:sym typeface="Proxima Nova"/>
            </a:endParaRPr>
          </a:p>
        </p:txBody>
      </p:sp>
      <p:sp>
        <p:nvSpPr>
          <p:cNvPr id="1420" name="Google Shape;1420;g8c52beda6f_0_68"/>
          <p:cNvSpPr/>
          <p:nvPr/>
        </p:nvSpPr>
        <p:spPr>
          <a:xfrm>
            <a:off x="3563950" y="1333263"/>
            <a:ext cx="54510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6323E"/>
              </a:buClr>
              <a:buSzPts val="4800"/>
              <a:buFont typeface="Proxima Nova"/>
              <a:buNone/>
            </a:pPr>
            <a:r>
              <a:rPr lang="en-IN" sz="4800" b="1">
                <a:solidFill>
                  <a:srgbClr val="F6323E"/>
                </a:solidFill>
                <a:latin typeface="Proxima Nova"/>
                <a:ea typeface="Proxima Nova"/>
                <a:cs typeface="Proxima Nova"/>
                <a:sym typeface="Proxima Nova"/>
              </a:rPr>
              <a:t>Functional</a:t>
            </a:r>
            <a:endParaRPr sz="1800" i="0" u="none" strike="noStrike" cap="none">
              <a:solidFill>
                <a:schemeClr val="dk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F6323E"/>
              </a:buClr>
              <a:buSzPts val="1200"/>
              <a:buFont typeface="Proxima Nova"/>
              <a:buNone/>
            </a:pPr>
            <a:r>
              <a:rPr lang="en-IN" sz="1200">
                <a:solidFill>
                  <a:srgbClr val="F6323E"/>
                </a:solidFill>
                <a:latin typeface="Proxima Nova"/>
                <a:ea typeface="Proxima Nova"/>
                <a:cs typeface="Proxima Nova"/>
                <a:sym typeface="Proxima Nova"/>
              </a:rPr>
              <a:t>Testing</a:t>
            </a:r>
            <a:endParaRPr sz="1800" i="0" u="none" strike="noStrike" cap="none">
              <a:solidFill>
                <a:schemeClr val="dk1"/>
              </a:solidFill>
              <a:latin typeface="Proxima Nova"/>
              <a:ea typeface="Proxima Nova"/>
              <a:cs typeface="Proxima Nova"/>
              <a:sym typeface="Proxima Nova"/>
            </a:endParaRPr>
          </a:p>
        </p:txBody>
      </p:sp>
      <p:sp>
        <p:nvSpPr>
          <p:cNvPr id="1421" name="Google Shape;1421;g8c52beda6f_0_68"/>
          <p:cNvSpPr/>
          <p:nvPr/>
        </p:nvSpPr>
        <p:spPr>
          <a:xfrm>
            <a:off x="3789815" y="2800375"/>
            <a:ext cx="55584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6323E"/>
              </a:buClr>
              <a:buSzPts val="4800"/>
              <a:buFont typeface="Proxima Nova"/>
              <a:buNone/>
            </a:pPr>
            <a:r>
              <a:rPr lang="en-IN" sz="4800" b="1">
                <a:solidFill>
                  <a:srgbClr val="F6323E"/>
                </a:solidFill>
                <a:latin typeface="Proxima Nova"/>
                <a:ea typeface="Proxima Nova"/>
                <a:cs typeface="Proxima Nova"/>
                <a:sym typeface="Proxima Nova"/>
              </a:rPr>
              <a:t>Non-Functional</a:t>
            </a:r>
            <a:endParaRPr sz="1800" i="0" u="none" strike="noStrike" cap="none">
              <a:solidFill>
                <a:schemeClr val="dk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F6323E"/>
              </a:buClr>
              <a:buSzPts val="1200"/>
              <a:buFont typeface="Proxima Nova"/>
              <a:buNone/>
            </a:pPr>
            <a:r>
              <a:rPr lang="en-IN" sz="1200">
                <a:solidFill>
                  <a:srgbClr val="F6323E"/>
                </a:solidFill>
                <a:latin typeface="Proxima Nova"/>
                <a:ea typeface="Proxima Nova"/>
                <a:cs typeface="Proxima Nova"/>
                <a:sym typeface="Proxima Nova"/>
              </a:rPr>
              <a:t>Testing</a:t>
            </a:r>
            <a:endParaRPr sz="1800" i="0" u="none" strike="noStrike" cap="none">
              <a:solidFill>
                <a:schemeClr val="dk1"/>
              </a:solidFill>
              <a:latin typeface="Proxima Nova"/>
              <a:ea typeface="Proxima Nova"/>
              <a:cs typeface="Proxima Nova"/>
              <a:sym typeface="Proxima Nova"/>
            </a:endParaRPr>
          </a:p>
        </p:txBody>
      </p:sp>
      <p:pic>
        <p:nvPicPr>
          <p:cNvPr id="1422" name="Google Shape;1422;g8c52beda6f_0_68"/>
          <p:cNvPicPr preferRelativeResize="0"/>
          <p:nvPr/>
        </p:nvPicPr>
        <p:blipFill rotWithShape="1">
          <a:blip r:embed="rId3">
            <a:alphaModFix/>
          </a:blip>
          <a:srcRect/>
          <a:stretch/>
        </p:blipFill>
        <p:spPr>
          <a:xfrm rot="10800000">
            <a:off x="2684770" y="1677068"/>
            <a:ext cx="1652763" cy="1652763"/>
          </a:xfrm>
          <a:prstGeom prst="rect">
            <a:avLst/>
          </a:prstGeom>
          <a:noFill/>
          <a:ln>
            <a:noFill/>
          </a:ln>
        </p:spPr>
      </p:pic>
      <p:sp>
        <p:nvSpPr>
          <p:cNvPr id="1423" name="Google Shape;1423;g8c52beda6f_0_68"/>
          <p:cNvSpPr txBox="1"/>
          <p:nvPr/>
        </p:nvSpPr>
        <p:spPr>
          <a:xfrm>
            <a:off x="386001" y="126225"/>
            <a:ext cx="53409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Software Testing Methodologies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8eb3b06fd2_0_77"/>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23</a:t>
            </a:fld>
            <a:endParaRPr sz="900">
              <a:latin typeface="Proxima Nova"/>
              <a:ea typeface="Proxima Nova"/>
              <a:cs typeface="Proxima Nova"/>
              <a:sym typeface="Proxima Nova"/>
            </a:endParaRPr>
          </a:p>
        </p:txBody>
      </p:sp>
      <p:sp>
        <p:nvSpPr>
          <p:cNvPr id="1429" name="Google Shape;1429;g8eb3b06fd2_0_77"/>
          <p:cNvSpPr txBox="1"/>
          <p:nvPr/>
        </p:nvSpPr>
        <p:spPr>
          <a:xfrm>
            <a:off x="544550" y="2131100"/>
            <a:ext cx="2957100" cy="1213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Functional Testing</a:t>
            </a:r>
            <a:endParaRPr sz="4800" b="0" i="0" strike="noStrike" cap="none">
              <a:solidFill>
                <a:srgbClr val="FFFFFF"/>
              </a:solidFill>
              <a:latin typeface="Calibri"/>
              <a:ea typeface="Calibri"/>
              <a:cs typeface="Calibri"/>
              <a:sym typeface="Calibri"/>
            </a:endParaRPr>
          </a:p>
        </p:txBody>
      </p:sp>
      <p:pic>
        <p:nvPicPr>
          <p:cNvPr id="1430" name="Google Shape;1430;g8eb3b06fd2_0_77"/>
          <p:cNvPicPr preferRelativeResize="0"/>
          <p:nvPr/>
        </p:nvPicPr>
        <p:blipFill rotWithShape="1">
          <a:blip r:embed="rId4">
            <a:alphaModFix/>
          </a:blip>
          <a:srcRect r="49869"/>
          <a:stretch/>
        </p:blipFill>
        <p:spPr>
          <a:xfrm>
            <a:off x="5174675" y="1054975"/>
            <a:ext cx="3148451" cy="336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8384615073_0_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24</a:t>
            </a:fld>
            <a:endParaRPr sz="900">
              <a:solidFill>
                <a:srgbClr val="FF0000"/>
              </a:solidFill>
              <a:latin typeface="Proxima Nova"/>
              <a:ea typeface="Proxima Nova"/>
              <a:cs typeface="Proxima Nova"/>
              <a:sym typeface="Proxima Nova"/>
            </a:endParaRPr>
          </a:p>
        </p:txBody>
      </p:sp>
      <p:sp>
        <p:nvSpPr>
          <p:cNvPr id="1436" name="Google Shape;1436;g8384615073_0_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7" name="Google Shape;1437;g8384615073_0_3"/>
          <p:cNvSpPr txBox="1"/>
          <p:nvPr/>
        </p:nvSpPr>
        <p:spPr>
          <a:xfrm>
            <a:off x="279301" y="169450"/>
            <a:ext cx="53409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Software Testing Methodologies</a:t>
            </a:r>
            <a:endParaRPr sz="1800" b="0" i="0" u="none" strike="noStrike" cap="none">
              <a:solidFill>
                <a:schemeClr val="dk1"/>
              </a:solidFill>
              <a:latin typeface="Calibri"/>
              <a:ea typeface="Calibri"/>
              <a:cs typeface="Calibri"/>
              <a:sym typeface="Calibri"/>
            </a:endParaRPr>
          </a:p>
        </p:txBody>
      </p:sp>
      <p:sp>
        <p:nvSpPr>
          <p:cNvPr id="1438" name="Google Shape;1438;g8384615073_0_3"/>
          <p:cNvSpPr txBox="1"/>
          <p:nvPr/>
        </p:nvSpPr>
        <p:spPr>
          <a:xfrm>
            <a:off x="279294"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Functional Testing</a:t>
            </a:r>
            <a:endParaRPr sz="1840" b="0" i="0" u="none" strike="noStrike" cap="none">
              <a:solidFill>
                <a:schemeClr val="lt1"/>
              </a:solidFill>
              <a:latin typeface="Proxima Nova"/>
              <a:ea typeface="Proxima Nova"/>
              <a:cs typeface="Proxima Nova"/>
              <a:sym typeface="Proxima Nova"/>
            </a:endParaRPr>
          </a:p>
        </p:txBody>
      </p:sp>
      <p:pic>
        <p:nvPicPr>
          <p:cNvPr id="1439" name="Google Shape;1439;g8384615073_0_3"/>
          <p:cNvPicPr preferRelativeResize="0"/>
          <p:nvPr/>
        </p:nvPicPr>
        <p:blipFill>
          <a:blip r:embed="rId3">
            <a:alphaModFix/>
          </a:blip>
          <a:stretch>
            <a:fillRect/>
          </a:stretch>
        </p:blipFill>
        <p:spPr>
          <a:xfrm>
            <a:off x="2400240" y="926425"/>
            <a:ext cx="4343512" cy="43313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g8eb3b06fd2_0_9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25</a:t>
            </a:fld>
            <a:endParaRPr sz="900">
              <a:latin typeface="Proxima Nova"/>
              <a:ea typeface="Proxima Nova"/>
              <a:cs typeface="Proxima Nova"/>
              <a:sym typeface="Proxima Nova"/>
            </a:endParaRPr>
          </a:p>
        </p:txBody>
      </p:sp>
      <p:sp>
        <p:nvSpPr>
          <p:cNvPr id="1445" name="Google Shape;1445;g8eb3b06fd2_0_93"/>
          <p:cNvSpPr txBox="1"/>
          <p:nvPr/>
        </p:nvSpPr>
        <p:spPr>
          <a:xfrm>
            <a:off x="513375" y="2204700"/>
            <a:ext cx="5954100" cy="734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Unit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pic>
        <p:nvPicPr>
          <p:cNvPr id="1446" name="Google Shape;1446;g8eb3b06fd2_0_93"/>
          <p:cNvPicPr preferRelativeResize="0"/>
          <p:nvPr/>
        </p:nvPicPr>
        <p:blipFill>
          <a:blip r:embed="rId4">
            <a:alphaModFix/>
          </a:blip>
          <a:stretch>
            <a:fillRect/>
          </a:stretch>
        </p:blipFill>
        <p:spPr>
          <a:xfrm>
            <a:off x="4698276" y="1181100"/>
            <a:ext cx="3472426" cy="30376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g8c52beda6f_0_6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26</a:t>
            </a:fld>
            <a:endParaRPr sz="900">
              <a:solidFill>
                <a:srgbClr val="FF0000"/>
              </a:solidFill>
              <a:latin typeface="Proxima Nova"/>
              <a:ea typeface="Proxima Nova"/>
              <a:cs typeface="Proxima Nova"/>
              <a:sym typeface="Proxima Nova"/>
            </a:endParaRPr>
          </a:p>
        </p:txBody>
      </p:sp>
      <p:sp>
        <p:nvSpPr>
          <p:cNvPr id="1452" name="Google Shape;1452;g8c52beda6f_0_6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3" name="Google Shape;1453;g8c52beda6f_0_60"/>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454" name="Google Shape;1454;g8c52beda6f_0_60"/>
          <p:cNvSpPr txBox="1"/>
          <p:nvPr/>
        </p:nvSpPr>
        <p:spPr>
          <a:xfrm>
            <a:off x="53331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Unit Testing</a:t>
            </a:r>
            <a:endParaRPr sz="1840" b="0" i="0" u="none" strike="noStrike" cap="none">
              <a:solidFill>
                <a:schemeClr val="lt1"/>
              </a:solidFill>
              <a:latin typeface="Proxima Nova"/>
              <a:ea typeface="Proxima Nova"/>
              <a:cs typeface="Proxima Nova"/>
              <a:sym typeface="Proxima Nova"/>
            </a:endParaRPr>
          </a:p>
        </p:txBody>
      </p:sp>
      <p:sp>
        <p:nvSpPr>
          <p:cNvPr id="1455" name="Google Shape;1455;g8c52beda6f_0_60"/>
          <p:cNvSpPr txBox="1"/>
          <p:nvPr/>
        </p:nvSpPr>
        <p:spPr>
          <a:xfrm>
            <a:off x="470975" y="1087076"/>
            <a:ext cx="8098500" cy="38763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Unit testing</a:t>
            </a:r>
            <a:r>
              <a:rPr lang="en-IN" sz="1500">
                <a:solidFill>
                  <a:schemeClr val="dk1"/>
                </a:solidFill>
                <a:highlight>
                  <a:srgbClr val="FFFFFF"/>
                </a:highlight>
                <a:latin typeface="Proxima Nova"/>
                <a:ea typeface="Proxima Nova"/>
                <a:cs typeface="Proxima Nova"/>
                <a:sym typeface="Proxima Nova"/>
              </a:rPr>
              <a:t> verifies that each part of the code developed in a component produces the required output.</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In unit testing, developers focus </a:t>
            </a:r>
            <a:r>
              <a:rPr lang="en-IN" sz="1500">
                <a:solidFill>
                  <a:schemeClr val="dk1"/>
                </a:solidFill>
                <a:highlight>
                  <a:schemeClr val="lt1"/>
                </a:highlight>
                <a:latin typeface="Proxima Nova"/>
                <a:ea typeface="Proxima Nova"/>
                <a:cs typeface="Proxima Nova"/>
                <a:sym typeface="Proxima Nova"/>
              </a:rPr>
              <a:t>only </a:t>
            </a:r>
            <a:r>
              <a:rPr lang="en-IN" sz="1500">
                <a:solidFill>
                  <a:schemeClr val="dk1"/>
                </a:solidFill>
                <a:highlight>
                  <a:srgbClr val="FFFFFF"/>
                </a:highlight>
                <a:latin typeface="Proxima Nova"/>
                <a:ea typeface="Proxima Nova"/>
                <a:cs typeface="Proxima Nova"/>
                <a:sym typeface="Proxima Nova"/>
              </a:rPr>
              <a:t>on the interface and the specifications defined for a particular component. </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Unit testing provides a documentation for developing code, as each unit of code is tested </a:t>
            </a:r>
            <a:r>
              <a:rPr lang="en-IN" sz="1500">
                <a:solidFill>
                  <a:schemeClr val="dk1"/>
                </a:solidFill>
                <a:highlight>
                  <a:schemeClr val="lt1"/>
                </a:highlight>
                <a:latin typeface="Proxima Nova"/>
                <a:ea typeface="Proxima Nova"/>
                <a:cs typeface="Proxima Nova"/>
                <a:sym typeface="Proxima Nova"/>
              </a:rPr>
              <a:t>extensively </a:t>
            </a:r>
            <a:r>
              <a:rPr lang="en-IN" sz="1500">
                <a:solidFill>
                  <a:schemeClr val="dk1"/>
                </a:solidFill>
                <a:highlight>
                  <a:srgbClr val="FFFFFF"/>
                </a:highlight>
                <a:latin typeface="Proxima Nova"/>
                <a:ea typeface="Proxima Nova"/>
                <a:cs typeface="Proxima Nova"/>
                <a:sym typeface="Proxima Nova"/>
              </a:rPr>
              <a:t>as standalone before progressing to/integrating with another unit of application.</a:t>
            </a:r>
            <a:endParaRPr sz="1500">
              <a:solidFill>
                <a:schemeClr val="dk1"/>
              </a:solidFill>
              <a:highlight>
                <a:srgbClr val="FFFFFF"/>
              </a:highlight>
              <a:latin typeface="Proxima Nova"/>
              <a:ea typeface="Proxima Nova"/>
              <a:cs typeface="Proxima Nova"/>
              <a:sym typeface="Proxima Nova"/>
            </a:endParaRPr>
          </a:p>
          <a:p>
            <a:pPr marL="0" marR="0" lvl="0" indent="0" algn="just" rtl="0">
              <a:lnSpc>
                <a:spcPct val="100000"/>
              </a:lnSpc>
              <a:spcBef>
                <a:spcPts val="0"/>
              </a:spcBef>
              <a:spcAft>
                <a:spcPts val="0"/>
              </a:spcAft>
              <a:buClr>
                <a:srgbClr val="000000"/>
              </a:buClr>
              <a:buSzPts val="1400"/>
              <a:buFont typeface="Arial"/>
              <a:buNone/>
            </a:pPr>
            <a:endParaRPr sz="1500">
              <a:solidFill>
                <a:schemeClr val="dk1"/>
              </a:solidFill>
              <a:highlight>
                <a:srgbClr val="FFFFFF"/>
              </a:highlight>
              <a:latin typeface="Proxima Nova"/>
              <a:ea typeface="Proxima Nova"/>
              <a:cs typeface="Proxima Nova"/>
              <a:sym typeface="Proxima Nova"/>
            </a:endParaRPr>
          </a:p>
          <a:p>
            <a:pPr marL="457200" lvl="0" indent="-323850" algn="just" rtl="0">
              <a:spcBef>
                <a:spcPts val="0"/>
              </a:spcBef>
              <a:spcAft>
                <a:spcPts val="0"/>
              </a:spcAft>
              <a:buClr>
                <a:schemeClr val="dk1"/>
              </a:buClr>
              <a:buSzPts val="1500"/>
              <a:buFont typeface="Proxima Nova"/>
              <a:buChar char="●"/>
            </a:pPr>
            <a:r>
              <a:rPr lang="en-IN" sz="1500" b="1">
                <a:solidFill>
                  <a:schemeClr val="dk1"/>
                </a:solidFill>
                <a:highlight>
                  <a:schemeClr val="lt1"/>
                </a:highlight>
                <a:latin typeface="Proxima Nova"/>
                <a:ea typeface="Proxima Nova"/>
                <a:cs typeface="Proxima Nova"/>
                <a:sym typeface="Proxima Nova"/>
              </a:rPr>
              <a:t>Unit tests</a:t>
            </a:r>
            <a:r>
              <a:rPr lang="en-IN" sz="1500">
                <a:solidFill>
                  <a:schemeClr val="dk1"/>
                </a:solidFill>
                <a:highlight>
                  <a:schemeClr val="lt1"/>
                </a:highlight>
                <a:latin typeface="Proxima Nova"/>
                <a:ea typeface="Proxima Nova"/>
                <a:cs typeface="Proxima Nova"/>
                <a:sym typeface="Proxima Nova"/>
              </a:rPr>
              <a:t> support functional tests by exercising the code that is most likely to break. If you use functional tests without a unit test, then you may experience several issues such as the ones listed below:</a:t>
            </a:r>
            <a:endParaRPr sz="8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It is difficult to diagnose failed tests.</a:t>
            </a:r>
            <a:endParaRPr sz="1500">
              <a:solidFill>
                <a:schemeClr val="dk1"/>
              </a:solidFill>
              <a:highlight>
                <a:schemeClr val="lt1"/>
              </a:highlight>
              <a:latin typeface="Proxima Nova"/>
              <a:ea typeface="Proxima Nova"/>
              <a:cs typeface="Proxima Nova"/>
              <a:sym typeface="Proxima Nova"/>
            </a:endParaRPr>
          </a:p>
          <a:p>
            <a:pPr marL="914400" lvl="1"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Test fixtures work well when the issues are known and not for diagnosing the issues.</a:t>
            </a:r>
            <a:endParaRPr sz="1500">
              <a:solidFill>
                <a:schemeClr val="dk1"/>
              </a:solidFill>
              <a:highlight>
                <a:schemeClr val="lt1"/>
              </a:highlight>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5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g8c52beda6f_0_8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27</a:t>
            </a:fld>
            <a:endParaRPr sz="900">
              <a:solidFill>
                <a:srgbClr val="FF0000"/>
              </a:solidFill>
              <a:latin typeface="Proxima Nova"/>
              <a:ea typeface="Proxima Nova"/>
              <a:cs typeface="Proxima Nova"/>
              <a:sym typeface="Proxima Nova"/>
            </a:endParaRPr>
          </a:p>
        </p:txBody>
      </p:sp>
      <p:sp>
        <p:nvSpPr>
          <p:cNvPr id="1461" name="Google Shape;1461;g8c52beda6f_0_8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2" name="Google Shape;1462;g8c52beda6f_0_86"/>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463" name="Google Shape;1463;g8c52beda6f_0_86"/>
          <p:cNvSpPr txBox="1"/>
          <p:nvPr/>
        </p:nvSpPr>
        <p:spPr>
          <a:xfrm>
            <a:off x="53331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Unit Testing</a:t>
            </a:r>
            <a:endParaRPr sz="1840" b="0" i="0" u="none" strike="noStrike" cap="none">
              <a:solidFill>
                <a:schemeClr val="lt1"/>
              </a:solidFill>
              <a:latin typeface="Proxima Nova"/>
              <a:ea typeface="Proxima Nova"/>
              <a:cs typeface="Proxima Nova"/>
              <a:sym typeface="Proxima Nova"/>
            </a:endParaRPr>
          </a:p>
        </p:txBody>
      </p:sp>
      <p:sp>
        <p:nvSpPr>
          <p:cNvPr id="1464" name="Google Shape;1464;g8c52beda6f_0_86"/>
          <p:cNvSpPr/>
          <p:nvPr/>
        </p:nvSpPr>
        <p:spPr>
          <a:xfrm>
            <a:off x="1444325" y="1733153"/>
            <a:ext cx="1541400" cy="850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code is checked-in into the repository</a:t>
            </a:r>
            <a:endParaRPr/>
          </a:p>
        </p:txBody>
      </p:sp>
      <p:sp>
        <p:nvSpPr>
          <p:cNvPr id="1465" name="Google Shape;1465;g8c52beda6f_0_86"/>
          <p:cNvSpPr/>
          <p:nvPr/>
        </p:nvSpPr>
        <p:spPr>
          <a:xfrm>
            <a:off x="3913900" y="1575750"/>
            <a:ext cx="1541400" cy="9939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code is checked-out from the repository</a:t>
            </a:r>
            <a:endParaRPr/>
          </a:p>
        </p:txBody>
      </p:sp>
      <p:sp>
        <p:nvSpPr>
          <p:cNvPr id="1466" name="Google Shape;1466;g8c52beda6f_0_86"/>
          <p:cNvSpPr/>
          <p:nvPr/>
        </p:nvSpPr>
        <p:spPr>
          <a:xfrm>
            <a:off x="6366100" y="1719100"/>
            <a:ext cx="1541400" cy="850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a:t>Changes are made on the code</a:t>
            </a:r>
            <a:endParaRPr/>
          </a:p>
        </p:txBody>
      </p:sp>
      <p:sp>
        <p:nvSpPr>
          <p:cNvPr id="1467" name="Google Shape;1467;g8c52beda6f_0_86"/>
          <p:cNvSpPr/>
          <p:nvPr/>
        </p:nvSpPr>
        <p:spPr>
          <a:xfrm>
            <a:off x="3002975" y="2127988"/>
            <a:ext cx="910800" cy="1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g8c52beda6f_0_86"/>
          <p:cNvSpPr/>
          <p:nvPr/>
        </p:nvSpPr>
        <p:spPr>
          <a:xfrm>
            <a:off x="5455300" y="2133250"/>
            <a:ext cx="910800" cy="1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g8c52beda6f_0_86"/>
          <p:cNvSpPr/>
          <p:nvPr/>
        </p:nvSpPr>
        <p:spPr>
          <a:xfrm>
            <a:off x="6366100" y="2851450"/>
            <a:ext cx="1541400" cy="850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Unit test cases are executed</a:t>
            </a:r>
            <a:endParaRPr/>
          </a:p>
        </p:txBody>
      </p:sp>
      <p:sp>
        <p:nvSpPr>
          <p:cNvPr id="1470" name="Google Shape;1470;g8c52beda6f_0_86"/>
          <p:cNvSpPr/>
          <p:nvPr/>
        </p:nvSpPr>
        <p:spPr>
          <a:xfrm>
            <a:off x="3913900" y="2851450"/>
            <a:ext cx="1541400" cy="1135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Defects are fixed and unit test is performed again</a:t>
            </a:r>
            <a:endParaRPr/>
          </a:p>
        </p:txBody>
      </p:sp>
      <p:sp>
        <p:nvSpPr>
          <p:cNvPr id="1471" name="Google Shape;1471;g8c52beda6f_0_86"/>
          <p:cNvSpPr/>
          <p:nvPr/>
        </p:nvSpPr>
        <p:spPr>
          <a:xfrm>
            <a:off x="1444325" y="2851450"/>
            <a:ext cx="1541400" cy="850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Review the code</a:t>
            </a:r>
            <a:endParaRPr/>
          </a:p>
        </p:txBody>
      </p:sp>
      <p:sp>
        <p:nvSpPr>
          <p:cNvPr id="1472" name="Google Shape;1472;g8c52beda6f_0_86"/>
          <p:cNvSpPr/>
          <p:nvPr/>
        </p:nvSpPr>
        <p:spPr>
          <a:xfrm rot="10800000">
            <a:off x="2994413" y="3113363"/>
            <a:ext cx="910800" cy="1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g8c52beda6f_0_86"/>
          <p:cNvSpPr/>
          <p:nvPr/>
        </p:nvSpPr>
        <p:spPr>
          <a:xfrm rot="10800000">
            <a:off x="5455288" y="3100913"/>
            <a:ext cx="910800" cy="18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g8c52beda6f_0_86"/>
          <p:cNvSpPr/>
          <p:nvPr/>
        </p:nvSpPr>
        <p:spPr>
          <a:xfrm>
            <a:off x="7086625" y="2573288"/>
            <a:ext cx="187200" cy="27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g8c52beda6f_0_86"/>
          <p:cNvSpPr/>
          <p:nvPr/>
        </p:nvSpPr>
        <p:spPr>
          <a:xfrm>
            <a:off x="2121425" y="2573288"/>
            <a:ext cx="187200" cy="274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g8eb3b06fd2_0_10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28</a:t>
            </a:fld>
            <a:endParaRPr sz="900">
              <a:latin typeface="Proxima Nova"/>
              <a:ea typeface="Proxima Nova"/>
              <a:cs typeface="Proxima Nova"/>
              <a:sym typeface="Proxima Nova"/>
            </a:endParaRPr>
          </a:p>
        </p:txBody>
      </p:sp>
      <p:sp>
        <p:nvSpPr>
          <p:cNvPr id="1481" name="Google Shape;1481;g8eb3b06fd2_0_100"/>
          <p:cNvSpPr txBox="1"/>
          <p:nvPr/>
        </p:nvSpPr>
        <p:spPr>
          <a:xfrm>
            <a:off x="513375" y="1899900"/>
            <a:ext cx="4588500" cy="13803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Component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pic>
        <p:nvPicPr>
          <p:cNvPr id="1482" name="Google Shape;1482;g8eb3b06fd2_0_100"/>
          <p:cNvPicPr preferRelativeResize="0"/>
          <p:nvPr/>
        </p:nvPicPr>
        <p:blipFill>
          <a:blip r:embed="rId4">
            <a:alphaModFix/>
          </a:blip>
          <a:stretch>
            <a:fillRect/>
          </a:stretch>
        </p:blipFill>
        <p:spPr>
          <a:xfrm>
            <a:off x="5539225" y="915450"/>
            <a:ext cx="2371724" cy="36678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g8c52beda6f_0_9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29</a:t>
            </a:fld>
            <a:endParaRPr sz="900">
              <a:solidFill>
                <a:srgbClr val="FF0000"/>
              </a:solidFill>
              <a:latin typeface="Proxima Nova"/>
              <a:ea typeface="Proxima Nova"/>
              <a:cs typeface="Proxima Nova"/>
              <a:sym typeface="Proxima Nova"/>
            </a:endParaRPr>
          </a:p>
        </p:txBody>
      </p:sp>
      <p:sp>
        <p:nvSpPr>
          <p:cNvPr id="1488" name="Google Shape;1488;g8c52beda6f_0_9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9" name="Google Shape;1489;g8c52beda6f_0_97"/>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490" name="Google Shape;1490;g8c52beda6f_0_97"/>
          <p:cNvSpPr txBox="1"/>
          <p:nvPr/>
        </p:nvSpPr>
        <p:spPr>
          <a:xfrm>
            <a:off x="53331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Component Testing</a:t>
            </a:r>
            <a:endParaRPr sz="1840" b="0" i="0" u="none" strike="noStrike" cap="none">
              <a:solidFill>
                <a:schemeClr val="lt1"/>
              </a:solidFill>
              <a:latin typeface="Proxima Nova"/>
              <a:ea typeface="Proxima Nova"/>
              <a:cs typeface="Proxima Nova"/>
              <a:sym typeface="Proxima Nova"/>
            </a:endParaRPr>
          </a:p>
        </p:txBody>
      </p:sp>
      <p:sp>
        <p:nvSpPr>
          <p:cNvPr id="1491" name="Google Shape;1491;g8c52beda6f_0_97"/>
          <p:cNvSpPr txBox="1"/>
          <p:nvPr/>
        </p:nvSpPr>
        <p:spPr>
          <a:xfrm>
            <a:off x="387750" y="1185400"/>
            <a:ext cx="8098500" cy="23208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Component testing refers to the method of testing </a:t>
            </a:r>
            <a:r>
              <a:rPr lang="en-IN" sz="1500">
                <a:solidFill>
                  <a:schemeClr val="dk1"/>
                </a:solidFill>
                <a:highlight>
                  <a:srgbClr val="FFFFFF"/>
                </a:highlight>
                <a:latin typeface="Proxima Nova"/>
                <a:ea typeface="Proxima Nova"/>
                <a:cs typeface="Proxima Nova"/>
                <a:sym typeface="Proxima Nova"/>
              </a:rPr>
              <a:t>a </a:t>
            </a:r>
            <a:r>
              <a:rPr lang="en-IN" sz="1500" b="1">
                <a:solidFill>
                  <a:schemeClr val="dk1"/>
                </a:solidFill>
                <a:highlight>
                  <a:srgbClr val="FFFFFF"/>
                </a:highlight>
                <a:latin typeface="Proxima Nova"/>
                <a:ea typeface="Proxima Nova"/>
                <a:cs typeface="Proxima Nova"/>
                <a:sym typeface="Proxima Nova"/>
              </a:rPr>
              <a:t>component independently</a:t>
            </a:r>
            <a:r>
              <a:rPr lang="en-IN" sz="1500">
                <a:solidFill>
                  <a:schemeClr val="dk1"/>
                </a:solidFill>
                <a:highlight>
                  <a:srgbClr val="FFFFFF"/>
                </a:highlight>
                <a:latin typeface="Proxima Nova"/>
                <a:ea typeface="Proxima Nova"/>
                <a:cs typeface="Proxima Nova"/>
                <a:sym typeface="Proxima Nova"/>
              </a:rPr>
              <a:t> to validate its expected output against an input. </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is performed to validate the functionality and usability of a component, although it is not restricted to only these aspects. </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A component is something that takes an input and gives some output. Web pages, modules of a bigger code are some examples of components.</a:t>
            </a:r>
            <a:endParaRPr sz="15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g8cb3422fbc_0_611"/>
          <p:cNvSpPr txBox="1">
            <a:spLocks noGrp="1"/>
          </p:cNvSpPr>
          <p:nvPr>
            <p:ph type="title"/>
          </p:nvPr>
        </p:nvSpPr>
        <p:spPr>
          <a:xfrm>
            <a:off x="547945" y="372575"/>
            <a:ext cx="37404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Course Overview </a:t>
            </a:r>
            <a:endParaRPr/>
          </a:p>
        </p:txBody>
      </p:sp>
      <p:sp>
        <p:nvSpPr>
          <p:cNvPr id="1236" name="Google Shape;1236;g8cb3422fbc_0_6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3</a:t>
            </a:fld>
            <a:endParaRPr/>
          </a:p>
        </p:txBody>
      </p:sp>
      <p:sp>
        <p:nvSpPr>
          <p:cNvPr id="1237" name="Google Shape;1237;g8cb3422fbc_0_611"/>
          <p:cNvSpPr txBox="1"/>
          <p:nvPr/>
        </p:nvSpPr>
        <p:spPr>
          <a:xfrm>
            <a:off x="547950" y="1480950"/>
            <a:ext cx="3383700" cy="29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u="sng">
              <a:solidFill>
                <a:srgbClr val="FFFFFF"/>
              </a:solidFill>
            </a:endParaRPr>
          </a:p>
          <a:p>
            <a:pPr marL="0" lvl="0" indent="0" algn="l" rtl="0">
              <a:spcBef>
                <a:spcPts val="0"/>
              </a:spcBef>
              <a:spcAft>
                <a:spcPts val="0"/>
              </a:spcAft>
              <a:buNone/>
            </a:pPr>
            <a:endParaRPr>
              <a:solidFill>
                <a:srgbClr val="FFFFFF"/>
              </a:solidFill>
            </a:endParaRPr>
          </a:p>
        </p:txBody>
      </p:sp>
      <p:pic>
        <p:nvPicPr>
          <p:cNvPr id="1238" name="Google Shape;1238;g8cb3422fbc_0_611"/>
          <p:cNvPicPr preferRelativeResize="0"/>
          <p:nvPr/>
        </p:nvPicPr>
        <p:blipFill>
          <a:blip r:embed="rId3">
            <a:alphaModFix/>
          </a:blip>
          <a:stretch>
            <a:fillRect/>
          </a:stretch>
        </p:blipFill>
        <p:spPr>
          <a:xfrm>
            <a:off x="3983548" y="1134663"/>
            <a:ext cx="4705650" cy="3148075"/>
          </a:xfrm>
          <a:prstGeom prst="rect">
            <a:avLst/>
          </a:prstGeom>
          <a:noFill/>
          <a:ln>
            <a:noFill/>
          </a:ln>
        </p:spPr>
      </p:pic>
      <p:sp>
        <p:nvSpPr>
          <p:cNvPr id="1239" name="Google Shape;1239;g8cb3422fbc_0_611"/>
          <p:cNvSpPr txBox="1"/>
          <p:nvPr/>
        </p:nvSpPr>
        <p:spPr>
          <a:xfrm>
            <a:off x="432975" y="1557600"/>
            <a:ext cx="3096600" cy="230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IN">
                <a:solidFill>
                  <a:srgbClr val="FFFFFF"/>
                </a:solidFill>
              </a:rPr>
              <a:t>Testing Fundamentals</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rgbClr val="FFFFFF"/>
                </a:solidFill>
              </a:rPr>
              <a:t>Selenium WebDriver</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rgbClr val="FFFFFF"/>
                </a:solidFill>
              </a:rPr>
              <a:t>UI Automation Testing</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IN">
                <a:solidFill>
                  <a:srgbClr val="FFFFFF"/>
                </a:solidFill>
              </a:rPr>
              <a:t>Back-End Automation Testing</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sz="1000">
              <a:solidFill>
                <a:srgbClr val="FFFFFF"/>
              </a:solidFill>
            </a:endParaRPr>
          </a:p>
          <a:p>
            <a:pPr marL="0" lvl="0" indent="0" algn="ctr" rtl="0">
              <a:spcBef>
                <a:spcPts val="0"/>
              </a:spcBef>
              <a:spcAft>
                <a:spcPts val="0"/>
              </a:spcAft>
              <a:buNone/>
            </a:pPr>
            <a:r>
              <a:rPr lang="en-IN" sz="1000">
                <a:solidFill>
                  <a:srgbClr val="FFFFFF"/>
                </a:solidFill>
              </a:rPr>
              <a:t>**Along the course of the project, we will write a test automation script for a food ordering website.</a:t>
            </a:r>
            <a:endParaRPr sz="10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g8eb3b06fd2_0_13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30</a:t>
            </a:fld>
            <a:endParaRPr sz="900">
              <a:solidFill>
                <a:srgbClr val="FF0000"/>
              </a:solidFill>
              <a:latin typeface="Proxima Nova"/>
              <a:ea typeface="Proxima Nova"/>
              <a:cs typeface="Proxima Nova"/>
              <a:sym typeface="Proxima Nova"/>
            </a:endParaRPr>
          </a:p>
        </p:txBody>
      </p:sp>
      <p:sp>
        <p:nvSpPr>
          <p:cNvPr id="1497" name="Google Shape;1497;g8eb3b06fd2_0_13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8" name="Google Shape;1498;g8eb3b06fd2_0_135"/>
          <p:cNvSpPr txBox="1"/>
          <p:nvPr/>
        </p:nvSpPr>
        <p:spPr>
          <a:xfrm>
            <a:off x="152400" y="4162475"/>
            <a:ext cx="85692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9" name="Google Shape;1499;g8eb3b06fd2_0_135"/>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500" name="Google Shape;1500;g8eb3b06fd2_0_135"/>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Component Testing</a:t>
            </a:r>
            <a:endParaRPr sz="1840" b="0" i="0" u="none" strike="noStrike" cap="none">
              <a:solidFill>
                <a:schemeClr val="lt1"/>
              </a:solidFill>
              <a:latin typeface="Proxima Nova"/>
              <a:ea typeface="Proxima Nova"/>
              <a:cs typeface="Proxima Nova"/>
              <a:sym typeface="Proxima Nova"/>
            </a:endParaRPr>
          </a:p>
        </p:txBody>
      </p:sp>
      <p:pic>
        <p:nvPicPr>
          <p:cNvPr id="1501" name="Google Shape;1501;g8eb3b06fd2_0_135"/>
          <p:cNvPicPr preferRelativeResize="0"/>
          <p:nvPr/>
        </p:nvPicPr>
        <p:blipFill>
          <a:blip r:embed="rId3">
            <a:alphaModFix/>
          </a:blip>
          <a:stretch>
            <a:fillRect/>
          </a:stretch>
        </p:blipFill>
        <p:spPr>
          <a:xfrm>
            <a:off x="1312425" y="1198189"/>
            <a:ext cx="6726948" cy="36418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g8eb3b06fd2_0_4339"/>
          <p:cNvSpPr txBox="1">
            <a:spLocks noGrp="1"/>
          </p:cNvSpPr>
          <p:nvPr>
            <p:ph type="title"/>
          </p:nvPr>
        </p:nvSpPr>
        <p:spPr>
          <a:xfrm>
            <a:off x="467251" y="2648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1 (2 mins)</a:t>
            </a:r>
            <a:endParaRPr/>
          </a:p>
        </p:txBody>
      </p:sp>
      <p:sp>
        <p:nvSpPr>
          <p:cNvPr id="1507" name="Google Shape;1507;g8eb3b06fd2_0_433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endParaRPr/>
          </a:p>
        </p:txBody>
      </p:sp>
      <p:sp>
        <p:nvSpPr>
          <p:cNvPr id="1508" name="Google Shape;1508;g8eb3b06fd2_0_4339"/>
          <p:cNvSpPr txBox="1"/>
          <p:nvPr/>
        </p:nvSpPr>
        <p:spPr>
          <a:xfrm>
            <a:off x="290950" y="1032150"/>
            <a:ext cx="5257800" cy="8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a:solidFill>
                  <a:srgbClr val="FFFFFF"/>
                </a:solidFill>
              </a:rPr>
              <a:t>What are the different features that we can test in the login component?</a:t>
            </a:r>
            <a:endParaRPr sz="1700">
              <a:solidFill>
                <a:srgbClr val="FFFFFF"/>
              </a:solidFill>
            </a:endParaRPr>
          </a:p>
        </p:txBody>
      </p:sp>
      <p:pic>
        <p:nvPicPr>
          <p:cNvPr id="1509" name="Google Shape;1509;g8eb3b06fd2_0_4339"/>
          <p:cNvPicPr preferRelativeResize="0"/>
          <p:nvPr/>
        </p:nvPicPr>
        <p:blipFill>
          <a:blip r:embed="rId3">
            <a:alphaModFix/>
          </a:blip>
          <a:stretch>
            <a:fillRect/>
          </a:stretch>
        </p:blipFill>
        <p:spPr>
          <a:xfrm>
            <a:off x="5286800" y="752901"/>
            <a:ext cx="3857199" cy="3857199"/>
          </a:xfrm>
          <a:prstGeom prst="rect">
            <a:avLst/>
          </a:prstGeom>
          <a:noFill/>
          <a:ln>
            <a:noFill/>
          </a:ln>
        </p:spPr>
      </p:pic>
      <p:sp>
        <p:nvSpPr>
          <p:cNvPr id="1510" name="Google Shape;1510;g8eb3b06fd2_0_4339"/>
          <p:cNvSpPr txBox="1"/>
          <p:nvPr/>
        </p:nvSpPr>
        <p:spPr>
          <a:xfrm>
            <a:off x="396400" y="1720600"/>
            <a:ext cx="4572000" cy="2636700"/>
          </a:xfrm>
          <a:prstGeom prst="rect">
            <a:avLst/>
          </a:prstGeom>
          <a:noFill/>
          <a:ln>
            <a:noFill/>
          </a:ln>
        </p:spPr>
        <p:txBody>
          <a:bodyPr spcFirstLastPara="1" wrap="square" lIns="91425" tIns="91425" rIns="91425" bIns="91425" anchor="ctr" anchorCtr="0">
            <a:noAutofit/>
          </a:bodyPr>
          <a:lstStyle/>
          <a:p>
            <a:pPr marL="457200" lvl="0" indent="-317500" algn="just" rtl="0">
              <a:spcBef>
                <a:spcPts val="0"/>
              </a:spcBef>
              <a:spcAft>
                <a:spcPts val="0"/>
              </a:spcAft>
              <a:buClr>
                <a:srgbClr val="FFFFFF"/>
              </a:buClr>
              <a:buSzPts val="1400"/>
              <a:buChar char="●"/>
            </a:pPr>
            <a:r>
              <a:rPr lang="en-IN">
                <a:solidFill>
                  <a:srgbClr val="FFFFFF"/>
                </a:solidFill>
              </a:rPr>
              <a:t>We can test the UI part for usability and accessibility.</a:t>
            </a:r>
            <a:endParaRPr>
              <a:solidFill>
                <a:srgbClr val="FFFFFF"/>
              </a:solidFill>
            </a:endParaRPr>
          </a:p>
          <a:p>
            <a:pPr marL="457200" lvl="0" indent="0" algn="just" rtl="0">
              <a:spcBef>
                <a:spcPts val="0"/>
              </a:spcBef>
              <a:spcAft>
                <a:spcPts val="0"/>
              </a:spcAft>
              <a:buNone/>
            </a:pPr>
            <a:endParaRPr>
              <a:solidFill>
                <a:srgbClr val="FFFFFF"/>
              </a:solidFill>
            </a:endParaRPr>
          </a:p>
          <a:p>
            <a:pPr marL="457200" lvl="0" indent="-317500" algn="just" rtl="0">
              <a:spcBef>
                <a:spcPts val="0"/>
              </a:spcBef>
              <a:spcAft>
                <a:spcPts val="0"/>
              </a:spcAft>
              <a:buClr>
                <a:srgbClr val="FFFFFF"/>
              </a:buClr>
              <a:buSzPts val="1400"/>
              <a:buChar char="●"/>
            </a:pPr>
            <a:r>
              <a:rPr lang="en-IN">
                <a:solidFill>
                  <a:srgbClr val="FFFFFF"/>
                </a:solidFill>
              </a:rPr>
              <a:t>We can test page loading to ensure performance.</a:t>
            </a:r>
            <a:endParaRPr>
              <a:solidFill>
                <a:srgbClr val="FFFFFF"/>
              </a:solidFill>
            </a:endParaRPr>
          </a:p>
          <a:p>
            <a:pPr marL="457200" lvl="0" indent="0" algn="just" rtl="0">
              <a:spcBef>
                <a:spcPts val="0"/>
              </a:spcBef>
              <a:spcAft>
                <a:spcPts val="0"/>
              </a:spcAft>
              <a:buNone/>
            </a:pPr>
            <a:endParaRPr>
              <a:solidFill>
                <a:srgbClr val="FFFFFF"/>
              </a:solidFill>
            </a:endParaRPr>
          </a:p>
          <a:p>
            <a:pPr marL="457200" lvl="0" indent="-317500" algn="just" rtl="0">
              <a:spcBef>
                <a:spcPts val="0"/>
              </a:spcBef>
              <a:spcAft>
                <a:spcPts val="0"/>
              </a:spcAft>
              <a:buClr>
                <a:srgbClr val="FFFFFF"/>
              </a:buClr>
              <a:buSzPts val="1400"/>
              <a:buChar char="●"/>
            </a:pPr>
            <a:r>
              <a:rPr lang="en-IN">
                <a:solidFill>
                  <a:srgbClr val="FFFFFF"/>
                </a:solidFill>
              </a:rPr>
              <a:t>We can try SQL injection through the UI components to ensure security of the application.</a:t>
            </a:r>
            <a:endParaRPr>
              <a:solidFill>
                <a:srgbClr val="FFFFFF"/>
              </a:solidFill>
            </a:endParaRPr>
          </a:p>
          <a:p>
            <a:pPr marL="457200" lvl="0" indent="0" algn="just" rtl="0">
              <a:spcBef>
                <a:spcPts val="0"/>
              </a:spcBef>
              <a:spcAft>
                <a:spcPts val="0"/>
              </a:spcAft>
              <a:buNone/>
            </a:pPr>
            <a:endParaRPr>
              <a:solidFill>
                <a:srgbClr val="FFFFFF"/>
              </a:solidFill>
            </a:endParaRPr>
          </a:p>
          <a:p>
            <a:pPr marL="457200" lvl="0" indent="-317500" algn="just" rtl="0">
              <a:spcBef>
                <a:spcPts val="0"/>
              </a:spcBef>
              <a:spcAft>
                <a:spcPts val="0"/>
              </a:spcAft>
              <a:buClr>
                <a:srgbClr val="FFFFFF"/>
              </a:buClr>
              <a:buSzPts val="1400"/>
              <a:buChar char="●"/>
            </a:pPr>
            <a:r>
              <a:rPr lang="en-IN">
                <a:solidFill>
                  <a:srgbClr val="FFFFFF"/>
                </a:solidFill>
              </a:rPr>
              <a:t>We can test the login functionality using valid and invalid credentials.</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0"/>
                                        </p:tgtEl>
                                        <p:attrNameLst>
                                          <p:attrName>style.visibility</p:attrName>
                                        </p:attrNameLst>
                                      </p:cBhvr>
                                      <p:to>
                                        <p:strVal val="visible"/>
                                      </p:to>
                                    </p:set>
                                    <p:animEffect transition="in" filter="fade">
                                      <p:cBhvr>
                                        <p:cTn id="7" dur="1000"/>
                                        <p:tgtEl>
                                          <p:spTgt spid="1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g8eb3b06fd2_0_105"/>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516" name="Google Shape;1516;g8eb3b06fd2_0_10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517" name="Google Shape;1517;g8eb3b06fd2_0_10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518" name="Google Shape;1518;g8eb3b06fd2_0_10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519" name="Google Shape;1519;g8eb3b06fd2_0_10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32</a:t>
            </a:fld>
            <a:endParaRPr sz="900">
              <a:solidFill>
                <a:srgbClr val="898989"/>
              </a:solidFill>
              <a:latin typeface="Proxima Nova"/>
              <a:ea typeface="Proxima Nova"/>
              <a:cs typeface="Proxima Nova"/>
              <a:sym typeface="Proxima Nova"/>
            </a:endParaRPr>
          </a:p>
        </p:txBody>
      </p:sp>
      <p:sp>
        <p:nvSpPr>
          <p:cNvPr id="1520" name="Google Shape;1520;g8eb3b06fd2_0_10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1" name="Google Shape;1521;g8eb3b06fd2_0_10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2" name="Google Shape;1522;g8eb3b06fd2_0_10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523" name="Google Shape;1523;g8eb3b06fd2_0_105"/>
          <p:cNvSpPr txBox="1"/>
          <p:nvPr/>
        </p:nvSpPr>
        <p:spPr>
          <a:xfrm>
            <a:off x="642175" y="622350"/>
            <a:ext cx="5493300" cy="6246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a:t>
            </a:r>
            <a:r>
              <a:rPr lang="en-IN" sz="3600" b="0" i="0" u="none" strike="noStrike" cap="none">
                <a:solidFill>
                  <a:srgbClr val="F5333F"/>
                </a:solidFill>
                <a:latin typeface="Proxima Nova"/>
                <a:ea typeface="Proxima Nova"/>
                <a:cs typeface="Proxima Nova"/>
                <a:sym typeface="Proxima Nova"/>
              </a:rPr>
              <a:t>(15 Sec)</a:t>
            </a:r>
            <a:endParaRPr sz="3600" b="0" i="0" u="none" strike="noStrike" cap="none">
              <a:solidFill>
                <a:srgbClr val="F5333F"/>
              </a:solidFill>
              <a:latin typeface="Proxima Nova"/>
              <a:ea typeface="Proxima Nova"/>
              <a:cs typeface="Proxima Nova"/>
              <a:sym typeface="Proxima Nova"/>
            </a:endParaRPr>
          </a:p>
        </p:txBody>
      </p:sp>
      <p:pic>
        <p:nvPicPr>
          <p:cNvPr id="1524" name="Google Shape;1524;g8eb3b06fd2_0_10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525" name="Google Shape;1525;g8eb3b06fd2_0_105"/>
          <p:cNvSpPr txBox="1"/>
          <p:nvPr/>
        </p:nvSpPr>
        <p:spPr>
          <a:xfrm>
            <a:off x="3609023" y="4622575"/>
            <a:ext cx="24282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You can read more </a:t>
            </a:r>
            <a:r>
              <a:rPr lang="en-IN" sz="1200" u="sng">
                <a:solidFill>
                  <a:schemeClr val="hlink"/>
                </a:solidFill>
                <a:hlinkClick r:id="rId6"/>
              </a:rPr>
              <a:t>here</a:t>
            </a:r>
            <a:r>
              <a:rPr lang="en-IN" sz="1200"/>
              <a:t>.</a:t>
            </a:r>
            <a:endParaRPr sz="1200"/>
          </a:p>
        </p:txBody>
      </p:sp>
      <p:sp>
        <p:nvSpPr>
          <p:cNvPr id="1526" name="Google Shape;1526;g8eb3b06fd2_0_10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32</a:t>
            </a:fld>
            <a:endParaRPr sz="900">
              <a:solidFill>
                <a:srgbClr val="FF0000"/>
              </a:solidFill>
              <a:latin typeface="Proxima Nova"/>
              <a:ea typeface="Proxima Nova"/>
              <a:cs typeface="Proxima Nova"/>
              <a:sym typeface="Proxima Nova"/>
            </a:endParaRPr>
          </a:p>
        </p:txBody>
      </p:sp>
      <p:sp>
        <p:nvSpPr>
          <p:cNvPr id="1527" name="Google Shape;1527;g8eb3b06fd2_0_105"/>
          <p:cNvSpPr txBox="1"/>
          <p:nvPr/>
        </p:nvSpPr>
        <p:spPr>
          <a:xfrm>
            <a:off x="642175" y="1260176"/>
            <a:ext cx="8095200" cy="316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800">
                <a:solidFill>
                  <a:schemeClr val="dk1"/>
                </a:solidFill>
                <a:latin typeface="Calibri"/>
                <a:ea typeface="Calibri"/>
                <a:cs typeface="Calibri"/>
                <a:sym typeface="Calibri"/>
              </a:rPr>
              <a:t>What is the difference between unit testing and component testing?</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IN" sz="1800">
                <a:solidFill>
                  <a:schemeClr val="dk1"/>
                </a:solidFill>
                <a:latin typeface="Calibri"/>
                <a:ea typeface="Calibri"/>
                <a:cs typeface="Calibri"/>
                <a:sym typeface="Calibri"/>
              </a:rPr>
              <a:t>(</a:t>
            </a:r>
            <a:r>
              <a:rPr lang="en-IN" sz="1800" b="1">
                <a:solidFill>
                  <a:schemeClr val="dk1"/>
                </a:solidFill>
                <a:latin typeface="Calibri"/>
                <a:ea typeface="Calibri"/>
                <a:cs typeface="Calibri"/>
                <a:sym typeface="Calibri"/>
              </a:rPr>
              <a:t>Note:</a:t>
            </a:r>
            <a:r>
              <a:rPr lang="en-IN" sz="1800">
                <a:solidFill>
                  <a:schemeClr val="dk1"/>
                </a:solidFill>
                <a:latin typeface="Calibri"/>
                <a:ea typeface="Calibri"/>
                <a:cs typeface="Calibri"/>
                <a:sym typeface="Calibri"/>
              </a:rPr>
              <a:t> More than one option can be correct)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Unit testing is performed before component testing.</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Component testing validates design documents and unit testing validates test requirements.</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Unit testing validates design documents and component testing validates test requirements.</a:t>
            </a:r>
            <a:endParaRPr sz="1800">
              <a:solidFill>
                <a:schemeClr val="dk1"/>
              </a:solidFill>
              <a:latin typeface="Calibri"/>
              <a:ea typeface="Calibri"/>
              <a:cs typeface="Calibri"/>
              <a:sym typeface="Calibri"/>
            </a:endParaRPr>
          </a:p>
          <a:p>
            <a:pPr marL="457200" lvl="0" indent="-342900" algn="just" rtl="0">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Component testing is performed before unit testing.</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g8eb3b06fd2_0_2241"/>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533" name="Google Shape;1533;g8eb3b06fd2_0_224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534" name="Google Shape;1534;g8eb3b06fd2_0_224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535" name="Google Shape;1535;g8eb3b06fd2_0_224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536" name="Google Shape;1536;g8eb3b06fd2_0_224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33</a:t>
            </a:fld>
            <a:endParaRPr sz="900">
              <a:solidFill>
                <a:srgbClr val="898989"/>
              </a:solidFill>
              <a:latin typeface="Proxima Nova"/>
              <a:ea typeface="Proxima Nova"/>
              <a:cs typeface="Proxima Nova"/>
              <a:sym typeface="Proxima Nova"/>
            </a:endParaRPr>
          </a:p>
        </p:txBody>
      </p:sp>
      <p:sp>
        <p:nvSpPr>
          <p:cNvPr id="1537" name="Google Shape;1537;g8eb3b06fd2_0_224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8" name="Google Shape;1538;g8eb3b06fd2_0_224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9" name="Google Shape;1539;g8eb3b06fd2_0_224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540" name="Google Shape;1540;g8eb3b06fd2_0_2241"/>
          <p:cNvSpPr txBox="1"/>
          <p:nvPr/>
        </p:nvSpPr>
        <p:spPr>
          <a:xfrm>
            <a:off x="642175" y="622350"/>
            <a:ext cx="5493300" cy="6246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a:t>
            </a:r>
            <a:r>
              <a:rPr lang="en-IN" sz="3600" b="0" i="0" u="none" strike="noStrike" cap="none">
                <a:solidFill>
                  <a:srgbClr val="F5333F"/>
                </a:solidFill>
                <a:latin typeface="Proxima Nova"/>
                <a:ea typeface="Proxima Nova"/>
                <a:cs typeface="Proxima Nova"/>
                <a:sym typeface="Proxima Nova"/>
              </a:rPr>
              <a:t>(</a:t>
            </a:r>
            <a:r>
              <a:rPr lang="en-IN" sz="3600">
                <a:solidFill>
                  <a:srgbClr val="F5333F"/>
                </a:solidFill>
                <a:latin typeface="Proxima Nova"/>
                <a:ea typeface="Proxima Nova"/>
                <a:cs typeface="Proxima Nova"/>
                <a:sym typeface="Proxima Nova"/>
              </a:rPr>
              <a:t>Answer</a:t>
            </a:r>
            <a:r>
              <a:rPr lang="en-IN" sz="3600" b="0" i="0" u="none" strike="noStrike" cap="none">
                <a:solidFill>
                  <a:srgbClr val="F5333F"/>
                </a:solidFill>
                <a:latin typeface="Proxima Nova"/>
                <a:ea typeface="Proxima Nova"/>
                <a:cs typeface="Proxima Nova"/>
                <a:sym typeface="Proxima Nova"/>
              </a:rPr>
              <a:t>)</a:t>
            </a:r>
            <a:endParaRPr sz="3600" b="0" i="0" u="none" strike="noStrike" cap="none">
              <a:solidFill>
                <a:srgbClr val="F5333F"/>
              </a:solidFill>
              <a:latin typeface="Proxima Nova"/>
              <a:ea typeface="Proxima Nova"/>
              <a:cs typeface="Proxima Nova"/>
              <a:sym typeface="Proxima Nova"/>
            </a:endParaRPr>
          </a:p>
        </p:txBody>
      </p:sp>
      <p:pic>
        <p:nvPicPr>
          <p:cNvPr id="1541" name="Google Shape;1541;g8eb3b06fd2_0_224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542" name="Google Shape;1542;g8eb3b06fd2_0_2241"/>
          <p:cNvSpPr txBox="1"/>
          <p:nvPr/>
        </p:nvSpPr>
        <p:spPr>
          <a:xfrm>
            <a:off x="3609023" y="4622575"/>
            <a:ext cx="24282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You can read more </a:t>
            </a:r>
            <a:r>
              <a:rPr lang="en-IN" sz="1200" u="sng">
                <a:solidFill>
                  <a:schemeClr val="hlink"/>
                </a:solidFill>
                <a:hlinkClick r:id="rId6"/>
              </a:rPr>
              <a:t>here</a:t>
            </a:r>
            <a:r>
              <a:rPr lang="en-IN" sz="1200"/>
              <a:t>.</a:t>
            </a:r>
            <a:endParaRPr sz="1200"/>
          </a:p>
        </p:txBody>
      </p:sp>
      <p:sp>
        <p:nvSpPr>
          <p:cNvPr id="1543" name="Google Shape;1543;g8eb3b06fd2_0_224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33</a:t>
            </a:fld>
            <a:endParaRPr sz="900">
              <a:solidFill>
                <a:srgbClr val="FF0000"/>
              </a:solidFill>
              <a:latin typeface="Proxima Nova"/>
              <a:ea typeface="Proxima Nova"/>
              <a:cs typeface="Proxima Nova"/>
              <a:sym typeface="Proxima Nova"/>
            </a:endParaRPr>
          </a:p>
        </p:txBody>
      </p:sp>
      <p:sp>
        <p:nvSpPr>
          <p:cNvPr id="1544" name="Google Shape;1544;g8eb3b06fd2_0_2241"/>
          <p:cNvSpPr txBox="1"/>
          <p:nvPr/>
        </p:nvSpPr>
        <p:spPr>
          <a:xfrm>
            <a:off x="642175" y="1260176"/>
            <a:ext cx="8095200" cy="316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800">
                <a:solidFill>
                  <a:schemeClr val="dk1"/>
                </a:solidFill>
                <a:latin typeface="Calibri"/>
                <a:ea typeface="Calibri"/>
                <a:cs typeface="Calibri"/>
                <a:sym typeface="Calibri"/>
              </a:rPr>
              <a:t>What is the difference between unit testing and component testing?</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IN" sz="1800">
                <a:solidFill>
                  <a:schemeClr val="dk1"/>
                </a:solidFill>
                <a:latin typeface="Calibri"/>
                <a:ea typeface="Calibri"/>
                <a:cs typeface="Calibri"/>
                <a:sym typeface="Calibri"/>
              </a:rPr>
              <a:t>(</a:t>
            </a:r>
            <a:r>
              <a:rPr lang="en-IN" sz="1800" b="1">
                <a:solidFill>
                  <a:schemeClr val="dk1"/>
                </a:solidFill>
                <a:latin typeface="Calibri"/>
                <a:ea typeface="Calibri"/>
                <a:cs typeface="Calibri"/>
                <a:sym typeface="Calibri"/>
              </a:rPr>
              <a:t>Note:</a:t>
            </a:r>
            <a:r>
              <a:rPr lang="en-IN" sz="1800">
                <a:solidFill>
                  <a:schemeClr val="dk1"/>
                </a:solidFill>
                <a:latin typeface="Calibri"/>
                <a:ea typeface="Calibri"/>
                <a:cs typeface="Calibri"/>
                <a:sym typeface="Calibri"/>
              </a:rPr>
              <a:t> More than one option can be correct)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Unit testing is performed before component testing.</a:t>
            </a:r>
            <a:endParaRPr sz="1800" b="1">
              <a:solidFill>
                <a:srgbClr val="FF0000"/>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Component testing validates design documents and unit testing validates test requirements.</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Unit testing validates design documents and component testing validates test requirements.</a:t>
            </a:r>
            <a:endParaRPr sz="1800" b="1">
              <a:solidFill>
                <a:srgbClr val="FF0000"/>
              </a:solidFill>
              <a:latin typeface="Calibri"/>
              <a:ea typeface="Calibri"/>
              <a:cs typeface="Calibri"/>
              <a:sym typeface="Calibri"/>
            </a:endParaRPr>
          </a:p>
          <a:p>
            <a:pPr marL="457200" lvl="0" indent="-342900" algn="just" rtl="0">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Component testing is performed before unit testing.</a:t>
            </a:r>
            <a:endParaRPr sz="1800" b="1">
              <a:solidFill>
                <a:srgbClr val="FF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g8eb3b06fd2_0_14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34</a:t>
            </a:fld>
            <a:endParaRPr sz="900">
              <a:latin typeface="Proxima Nova"/>
              <a:ea typeface="Proxima Nova"/>
              <a:cs typeface="Proxima Nova"/>
              <a:sym typeface="Proxima Nova"/>
            </a:endParaRPr>
          </a:p>
        </p:txBody>
      </p:sp>
      <p:sp>
        <p:nvSpPr>
          <p:cNvPr id="1550" name="Google Shape;1550;g8eb3b06fd2_0_143"/>
          <p:cNvSpPr txBox="1"/>
          <p:nvPr/>
        </p:nvSpPr>
        <p:spPr>
          <a:xfrm>
            <a:off x="513375" y="2038450"/>
            <a:ext cx="4110600" cy="1442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Integration</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 Testing</a:t>
            </a:r>
            <a:endParaRPr sz="4800" b="0" i="0" strike="noStrike" cap="none">
              <a:solidFill>
                <a:srgbClr val="FFFFFF"/>
              </a:solidFill>
              <a:latin typeface="Calibri"/>
              <a:ea typeface="Calibri"/>
              <a:cs typeface="Calibri"/>
              <a:sym typeface="Calibri"/>
            </a:endParaRPr>
          </a:p>
        </p:txBody>
      </p:sp>
      <p:pic>
        <p:nvPicPr>
          <p:cNvPr id="1551" name="Google Shape;1551;g8eb3b06fd2_0_143"/>
          <p:cNvPicPr preferRelativeResize="0"/>
          <p:nvPr/>
        </p:nvPicPr>
        <p:blipFill>
          <a:blip r:embed="rId4">
            <a:alphaModFix/>
          </a:blip>
          <a:stretch>
            <a:fillRect/>
          </a:stretch>
        </p:blipFill>
        <p:spPr>
          <a:xfrm>
            <a:off x="5736650" y="1627900"/>
            <a:ext cx="2371722" cy="20747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g8c52beda6f_0_118"/>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35</a:t>
            </a:fld>
            <a:endParaRPr sz="900">
              <a:solidFill>
                <a:srgbClr val="FF0000"/>
              </a:solidFill>
              <a:latin typeface="Proxima Nova"/>
              <a:ea typeface="Proxima Nova"/>
              <a:cs typeface="Proxima Nova"/>
              <a:sym typeface="Proxima Nova"/>
            </a:endParaRPr>
          </a:p>
        </p:txBody>
      </p:sp>
      <p:sp>
        <p:nvSpPr>
          <p:cNvPr id="1557" name="Google Shape;1557;g8c52beda6f_0_11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8" name="Google Shape;1558;g8c52beda6f_0_118"/>
          <p:cNvSpPr txBox="1"/>
          <p:nvPr/>
        </p:nvSpPr>
        <p:spPr>
          <a:xfrm>
            <a:off x="152400" y="4162475"/>
            <a:ext cx="85692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9" name="Google Shape;1559;g8c52beda6f_0_118"/>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560" name="Google Shape;1560;g8c52beda6f_0_118"/>
          <p:cNvSpPr txBox="1"/>
          <p:nvPr/>
        </p:nvSpPr>
        <p:spPr>
          <a:xfrm>
            <a:off x="470975" y="959375"/>
            <a:ext cx="8098500" cy="34443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1"/>
              </a:buClr>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Integration testing</a:t>
            </a:r>
            <a:r>
              <a:rPr lang="en-IN" sz="1500">
                <a:solidFill>
                  <a:schemeClr val="dk1"/>
                </a:solidFill>
                <a:highlight>
                  <a:srgbClr val="FFFFFF"/>
                </a:highlight>
                <a:latin typeface="Proxima Nova"/>
                <a:ea typeface="Proxima Nova"/>
                <a:cs typeface="Proxima Nova"/>
                <a:sym typeface="Proxima Nova"/>
              </a:rPr>
              <a:t> is conducted to test individual components to assess how they function when put together. </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is performed to test modules that function as expected individually and, therefore, do not show bugs/issues when integrated.</a:t>
            </a:r>
            <a:endParaRPr sz="1500">
              <a:solidFill>
                <a:schemeClr val="dk1"/>
              </a:solidFill>
              <a:highlight>
                <a:schemeClr val="lt1"/>
              </a:highlight>
              <a:latin typeface="Proxima Nova"/>
              <a:ea typeface="Proxima Nova"/>
              <a:cs typeface="Proxima Nova"/>
              <a:sym typeface="Proxima Nova"/>
            </a:endParaRPr>
          </a:p>
          <a:p>
            <a:pPr marL="457200" lvl="0" indent="0" algn="just" rtl="0">
              <a:spcBef>
                <a:spcPts val="0"/>
              </a:spcBef>
              <a:spcAft>
                <a:spcPts val="0"/>
              </a:spcAft>
              <a:buNone/>
            </a:pPr>
            <a:endParaRPr sz="1500">
              <a:solidFill>
                <a:schemeClr val="dk1"/>
              </a:solidFill>
              <a:highlight>
                <a:schemeClr val="lt1"/>
              </a:highlight>
              <a:latin typeface="Proxima Nova"/>
              <a:ea typeface="Proxima Nova"/>
              <a:cs typeface="Proxima Nova"/>
              <a:sym typeface="Proxima Nova"/>
            </a:endParaRPr>
          </a:p>
          <a:p>
            <a:pPr marL="457200" lvl="0" indent="-323850" algn="just" rtl="0">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It usually reveals issues with UI operations, data formats, operation timings, API calls and database access, and any form of user interface operations.</a:t>
            </a:r>
            <a:endParaRPr sz="1500">
              <a:solidFill>
                <a:schemeClr val="dk1"/>
              </a:solidFill>
              <a:highlight>
                <a:srgbClr val="FFFFFF"/>
              </a:highlight>
              <a:latin typeface="Proxima Nova"/>
              <a:ea typeface="Proxima Nova"/>
              <a:cs typeface="Proxima Nova"/>
              <a:sym typeface="Proxima Nova"/>
            </a:endParaRPr>
          </a:p>
        </p:txBody>
      </p:sp>
      <p:sp>
        <p:nvSpPr>
          <p:cNvPr id="1561" name="Google Shape;1561;g8c52beda6f_0_118"/>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Integration Testing</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g8c52beda6f_0_78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36</a:t>
            </a:fld>
            <a:endParaRPr sz="900">
              <a:solidFill>
                <a:srgbClr val="FF0000"/>
              </a:solidFill>
              <a:latin typeface="Proxima Nova"/>
              <a:ea typeface="Proxima Nova"/>
              <a:cs typeface="Proxima Nova"/>
              <a:sym typeface="Proxima Nova"/>
            </a:endParaRPr>
          </a:p>
        </p:txBody>
      </p:sp>
      <p:sp>
        <p:nvSpPr>
          <p:cNvPr id="1567" name="Google Shape;1567;g8c52beda6f_0_78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8" name="Google Shape;1568;g8c52beda6f_0_787"/>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569" name="Google Shape;1569;g8c52beda6f_0_787"/>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Integration </a:t>
            </a:r>
            <a:r>
              <a:rPr lang="en-IN" sz="18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Testing</a:t>
            </a:r>
            <a:endParaRPr sz="1840" b="0" i="0" u="none" strike="noStrike" cap="none">
              <a:solidFill>
                <a:schemeClr val="lt1"/>
              </a:solidFill>
              <a:latin typeface="Proxima Nova"/>
              <a:ea typeface="Proxima Nova"/>
              <a:cs typeface="Proxima Nova"/>
              <a:sym typeface="Proxima Nova"/>
            </a:endParaRPr>
          </a:p>
        </p:txBody>
      </p:sp>
      <p:pic>
        <p:nvPicPr>
          <p:cNvPr id="1570" name="Google Shape;1570;g8c52beda6f_0_787"/>
          <p:cNvPicPr preferRelativeResize="0"/>
          <p:nvPr/>
        </p:nvPicPr>
        <p:blipFill>
          <a:blip r:embed="rId3">
            <a:alphaModFix/>
          </a:blip>
          <a:stretch>
            <a:fillRect/>
          </a:stretch>
        </p:blipFill>
        <p:spPr>
          <a:xfrm>
            <a:off x="48775" y="2043732"/>
            <a:ext cx="9144000" cy="1661311"/>
          </a:xfrm>
          <a:prstGeom prst="rect">
            <a:avLst/>
          </a:prstGeom>
          <a:noFill/>
          <a:ln>
            <a:noFill/>
          </a:ln>
        </p:spPr>
      </p:pic>
      <p:sp>
        <p:nvSpPr>
          <p:cNvPr id="1571" name="Google Shape;1571;g8c52beda6f_0_787"/>
          <p:cNvSpPr/>
          <p:nvPr/>
        </p:nvSpPr>
        <p:spPr>
          <a:xfrm>
            <a:off x="8119875" y="3279675"/>
            <a:ext cx="10224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b="1"/>
              <a:t>Database</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g8eb3b06fd2_0_2265"/>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37</a:t>
            </a:fld>
            <a:endParaRPr sz="900">
              <a:latin typeface="Proxima Nova"/>
              <a:ea typeface="Proxima Nova"/>
              <a:cs typeface="Proxima Nova"/>
              <a:sym typeface="Proxima Nova"/>
            </a:endParaRPr>
          </a:p>
        </p:txBody>
      </p:sp>
      <p:sp>
        <p:nvSpPr>
          <p:cNvPr id="1577" name="Google Shape;1577;g8eb3b06fd2_0_2265"/>
          <p:cNvSpPr txBox="1"/>
          <p:nvPr/>
        </p:nvSpPr>
        <p:spPr>
          <a:xfrm>
            <a:off x="513375" y="1974825"/>
            <a:ext cx="3497400" cy="14217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System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pic>
        <p:nvPicPr>
          <p:cNvPr id="1578" name="Google Shape;1578;g8eb3b06fd2_0_2265"/>
          <p:cNvPicPr preferRelativeResize="0"/>
          <p:nvPr/>
        </p:nvPicPr>
        <p:blipFill>
          <a:blip r:embed="rId4">
            <a:alphaModFix/>
          </a:blip>
          <a:stretch>
            <a:fillRect/>
          </a:stretch>
        </p:blipFill>
        <p:spPr>
          <a:xfrm>
            <a:off x="4839925" y="604075"/>
            <a:ext cx="4163199" cy="4163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g8c52beda6f_0_13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38</a:t>
            </a:fld>
            <a:endParaRPr/>
          </a:p>
        </p:txBody>
      </p:sp>
      <p:sp>
        <p:nvSpPr>
          <p:cNvPr id="1585" name="Google Shape;1585;g8c52beda6f_0_13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6" name="Google Shape;1586;g8c52beda6f_0_130"/>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587" name="Google Shape;1587;g8c52beda6f_0_130"/>
          <p:cNvSpPr txBox="1"/>
          <p:nvPr/>
        </p:nvSpPr>
        <p:spPr>
          <a:xfrm>
            <a:off x="470975" y="1187975"/>
            <a:ext cx="8098500" cy="30897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chemeClr val="dk1"/>
              </a:buClr>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System testing</a:t>
            </a:r>
            <a:r>
              <a:rPr lang="en-IN" sz="1500">
                <a:solidFill>
                  <a:schemeClr val="dk1"/>
                </a:solidFill>
                <a:highlight>
                  <a:srgbClr val="FFFFFF"/>
                </a:highlight>
                <a:latin typeface="Proxima Nova"/>
                <a:ea typeface="Proxima Nova"/>
                <a:cs typeface="Proxima Nova"/>
                <a:sym typeface="Proxima Nova"/>
              </a:rPr>
              <a:t> refers to the testing that is performed on a complete, integrated system, as a means to evaluate its compliance with specified requirements.</a:t>
            </a:r>
            <a:endParaRPr sz="1500">
              <a:solidFill>
                <a:schemeClr val="dk1"/>
              </a:solidFill>
              <a:highlight>
                <a:srgbClr val="FFFFFF"/>
              </a:highlight>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is conducted by independent testers who have not participated in </a:t>
            </a:r>
            <a:r>
              <a:rPr lang="en-IN" sz="1500">
                <a:solidFill>
                  <a:schemeClr val="dk1"/>
                </a:solidFill>
                <a:highlight>
                  <a:schemeClr val="lt1"/>
                </a:highlight>
                <a:latin typeface="Proxima Nova"/>
                <a:ea typeface="Proxima Nova"/>
                <a:cs typeface="Proxima Nova"/>
                <a:sym typeface="Proxima Nova"/>
              </a:rPr>
              <a:t>application</a:t>
            </a:r>
            <a:r>
              <a:rPr lang="en-IN" sz="1500">
                <a:solidFill>
                  <a:schemeClr val="dk1"/>
                </a:solidFill>
                <a:highlight>
                  <a:srgbClr val="FFFFFF"/>
                </a:highlight>
                <a:latin typeface="Proxima Nova"/>
                <a:ea typeface="Proxima Nova"/>
                <a:cs typeface="Proxima Nova"/>
                <a:sym typeface="Proxima Nova"/>
              </a:rPr>
              <a:t> development.</a:t>
            </a:r>
            <a:endParaRPr sz="1500">
              <a:solidFill>
                <a:schemeClr val="dk1"/>
              </a:solidFill>
              <a:highlight>
                <a:srgbClr val="FFFFFF"/>
              </a:highlight>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is performed in an environment that closely resembles a production environment.</a:t>
            </a:r>
            <a:endParaRPr sz="1500">
              <a:solidFill>
                <a:schemeClr val="dk1"/>
              </a:solidFill>
              <a:highlight>
                <a:srgbClr val="FFFFFF"/>
              </a:highlight>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can be performed when all the modules have been developed and have</a:t>
            </a:r>
            <a:r>
              <a:rPr lang="en-IN" sz="1500">
                <a:solidFill>
                  <a:schemeClr val="dk1"/>
                </a:solidFill>
                <a:highlight>
                  <a:schemeClr val="lt1"/>
                </a:highlight>
                <a:latin typeface="Proxima Nova"/>
                <a:ea typeface="Proxima Nova"/>
                <a:cs typeface="Proxima Nova"/>
                <a:sym typeface="Proxima Nova"/>
              </a:rPr>
              <a:t> successfully</a:t>
            </a:r>
            <a:r>
              <a:rPr lang="en-IN" sz="1500">
                <a:solidFill>
                  <a:schemeClr val="dk1"/>
                </a:solidFill>
                <a:highlight>
                  <a:srgbClr val="FFFFFF"/>
                </a:highlight>
                <a:latin typeface="Proxima Nova"/>
                <a:ea typeface="Proxima Nova"/>
                <a:cs typeface="Proxima Nova"/>
                <a:sym typeface="Proxima Nova"/>
              </a:rPr>
              <a:t> passed integration.</a:t>
            </a:r>
            <a:endParaRPr sz="1500">
              <a:solidFill>
                <a:schemeClr val="dk1"/>
              </a:solidFill>
              <a:highlight>
                <a:srgbClr val="FFFFFF"/>
              </a:highlight>
              <a:latin typeface="Proxima Nova"/>
              <a:ea typeface="Proxima Nova"/>
              <a:cs typeface="Proxima Nova"/>
              <a:sym typeface="Proxima Nova"/>
            </a:endParaRPr>
          </a:p>
        </p:txBody>
      </p:sp>
      <p:sp>
        <p:nvSpPr>
          <p:cNvPr id="1588" name="Google Shape;1588;g8c52beda6f_0_130"/>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System Testing</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g8eb3b06fd2_0_228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39</a:t>
            </a:fld>
            <a:endParaRPr sz="900">
              <a:latin typeface="Proxima Nova"/>
              <a:ea typeface="Proxima Nova"/>
              <a:cs typeface="Proxima Nova"/>
              <a:sym typeface="Proxima Nova"/>
            </a:endParaRPr>
          </a:p>
        </p:txBody>
      </p:sp>
      <p:sp>
        <p:nvSpPr>
          <p:cNvPr id="1594" name="Google Shape;1594;g8eb3b06fd2_0_2280"/>
          <p:cNvSpPr txBox="1"/>
          <p:nvPr/>
        </p:nvSpPr>
        <p:spPr>
          <a:xfrm>
            <a:off x="513375" y="2204700"/>
            <a:ext cx="5954100" cy="734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Sanity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6"/>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4</a:t>
            </a:fld>
            <a:endParaRPr sz="900">
              <a:latin typeface="Proxima Nova"/>
              <a:ea typeface="Proxima Nova"/>
              <a:cs typeface="Proxima Nova"/>
              <a:sym typeface="Proxima Nova"/>
            </a:endParaRPr>
          </a:p>
        </p:txBody>
      </p:sp>
      <p:sp>
        <p:nvSpPr>
          <p:cNvPr id="1245" name="Google Shape;1245;p6"/>
          <p:cNvSpPr txBox="1"/>
          <p:nvPr/>
        </p:nvSpPr>
        <p:spPr>
          <a:xfrm>
            <a:off x="638175" y="1370300"/>
            <a:ext cx="5149500" cy="28797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What, Why and How of Software Testing</a:t>
            </a:r>
            <a:endParaRPr sz="18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Different Software Testing Methodologies/Terminologies</a:t>
            </a:r>
            <a:endParaRPr sz="1800">
              <a:solidFill>
                <a:schemeClr val="lt1"/>
              </a:solidFill>
              <a:latin typeface="Calibri"/>
              <a:ea typeface="Calibri"/>
              <a:cs typeface="Calibri"/>
              <a:sym typeface="Calibri"/>
            </a:endParaRPr>
          </a:p>
          <a:p>
            <a:pPr marL="457200" lvl="0" indent="0" algn="l" rtl="0">
              <a:spcBef>
                <a:spcPts val="0"/>
              </a:spcBef>
              <a:spcAft>
                <a:spcPts val="0"/>
              </a:spcAft>
              <a:buNone/>
            </a:pP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Principles of White-Box and Black-Box Testing</a:t>
            </a:r>
            <a:endParaRPr sz="1800">
              <a:solidFill>
                <a:schemeClr val="lt1"/>
              </a:solidFill>
              <a:latin typeface="Calibri"/>
              <a:ea typeface="Calibri"/>
              <a:cs typeface="Calibri"/>
              <a:sym typeface="Calibri"/>
            </a:endParaRPr>
          </a:p>
          <a:p>
            <a:pPr marL="457200" lvl="0" indent="0" algn="l" rtl="0">
              <a:spcBef>
                <a:spcPts val="0"/>
              </a:spcBef>
              <a:spcAft>
                <a:spcPts val="0"/>
              </a:spcAft>
              <a:buNone/>
            </a:pPr>
            <a:endParaRPr sz="180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Why, What of Test Automation</a:t>
            </a:r>
            <a:endParaRPr sz="1800">
              <a:solidFill>
                <a:schemeClr val="lt1"/>
              </a:solidFill>
              <a:latin typeface="Calibri"/>
              <a:ea typeface="Calibri"/>
              <a:cs typeface="Calibri"/>
              <a:sym typeface="Calibri"/>
            </a:endParaRPr>
          </a:p>
        </p:txBody>
      </p:sp>
      <p:sp>
        <p:nvSpPr>
          <p:cNvPr id="1246" name="Google Shape;1246;p6"/>
          <p:cNvSpPr txBox="1"/>
          <p:nvPr/>
        </p:nvSpPr>
        <p:spPr>
          <a:xfrm>
            <a:off x="630250" y="488657"/>
            <a:ext cx="4432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Today’s Agenda</a:t>
            </a:r>
            <a:endParaRPr sz="2800" b="0" i="0" u="none" strike="noStrike" cap="none">
              <a:solidFill>
                <a:schemeClr val="lt1"/>
              </a:solidFill>
              <a:latin typeface="Calibri"/>
              <a:ea typeface="Calibri"/>
              <a:cs typeface="Calibri"/>
              <a:sym typeface="Calibri"/>
            </a:endParaRPr>
          </a:p>
        </p:txBody>
      </p:sp>
      <p:pic>
        <p:nvPicPr>
          <p:cNvPr id="1247" name="Google Shape;1247;p6"/>
          <p:cNvPicPr preferRelativeResize="0"/>
          <p:nvPr/>
        </p:nvPicPr>
        <p:blipFill rotWithShape="1">
          <a:blip r:embed="rId3">
            <a:alphaModFix/>
          </a:blip>
          <a:srcRect/>
          <a:stretch/>
        </p:blipFill>
        <p:spPr>
          <a:xfrm>
            <a:off x="6013900" y="1444675"/>
            <a:ext cx="2703875" cy="2703875"/>
          </a:xfrm>
          <a:prstGeom prst="rect">
            <a:avLst/>
          </a:prstGeom>
          <a:noFill/>
          <a:ln>
            <a:noFill/>
          </a:ln>
        </p:spPr>
      </p:pic>
      <p:sp>
        <p:nvSpPr>
          <p:cNvPr id="1248" name="Google Shape;1248;p6"/>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 Stack Software Development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g8c52beda6f_0_143"/>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40</a:t>
            </a:fld>
            <a:endParaRPr/>
          </a:p>
        </p:txBody>
      </p:sp>
      <p:sp>
        <p:nvSpPr>
          <p:cNvPr id="1601" name="Google Shape;1601;g8c52beda6f_0_14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2" name="Google Shape;1602;g8c52beda6f_0_143"/>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603" name="Google Shape;1603;g8c52beda6f_0_143"/>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Sanity Testing</a:t>
            </a:r>
            <a:endParaRPr sz="1840" b="0" i="0" u="none" strike="noStrike" cap="none">
              <a:solidFill>
                <a:schemeClr val="lt1"/>
              </a:solidFill>
              <a:latin typeface="Proxima Nova"/>
              <a:ea typeface="Proxima Nova"/>
              <a:cs typeface="Proxima Nova"/>
              <a:sym typeface="Proxima Nova"/>
            </a:endParaRPr>
          </a:p>
        </p:txBody>
      </p:sp>
      <p:sp>
        <p:nvSpPr>
          <p:cNvPr id="1604" name="Google Shape;1604;g8c52beda6f_0_143"/>
          <p:cNvSpPr txBox="1"/>
          <p:nvPr/>
        </p:nvSpPr>
        <p:spPr>
          <a:xfrm>
            <a:off x="470975" y="1264175"/>
            <a:ext cx="8098500" cy="2040000"/>
          </a:xfrm>
          <a:prstGeom prst="rect">
            <a:avLst/>
          </a:prstGeom>
          <a:noFill/>
          <a:ln>
            <a:noFill/>
          </a:ln>
        </p:spPr>
        <p:txBody>
          <a:bodyPr spcFirstLastPara="1" wrap="square" lIns="91425" tIns="91425" rIns="91425" bIns="91425" anchor="ctr" anchorCtr="0">
            <a:noAutofit/>
          </a:bodyPr>
          <a:lstStyle/>
          <a:p>
            <a:pPr marL="457200" lvl="0" indent="-323850" algn="just" rtl="0">
              <a:lnSpc>
                <a:spcPct val="115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When we receive a new build with minor modifications, we conduct a </a:t>
            </a:r>
            <a:r>
              <a:rPr lang="en-IN" sz="1500" b="1" u="sng">
                <a:solidFill>
                  <a:srgbClr val="0000FF"/>
                </a:solidFill>
                <a:highlight>
                  <a:srgbClr val="FFFFFF"/>
                </a:highlight>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sanity test</a:t>
            </a:r>
            <a:r>
              <a:rPr lang="en-IN" sz="1500">
                <a:solidFill>
                  <a:srgbClr val="0000FF"/>
                </a:solidFill>
                <a:highlight>
                  <a:srgbClr val="FFFFFF"/>
                </a:highlight>
                <a:latin typeface="Proxima Nova"/>
                <a:ea typeface="Proxima Nova"/>
                <a:cs typeface="Proxima Nova"/>
                <a:sym typeface="Proxima Nova"/>
              </a:rPr>
              <a:t>,</a:t>
            </a:r>
            <a:r>
              <a:rPr lang="en-IN" sz="1500">
                <a:solidFill>
                  <a:schemeClr val="dk1"/>
                </a:solidFill>
                <a:highlight>
                  <a:schemeClr val="lt1"/>
                </a:highlight>
                <a:latin typeface="Proxima Nova"/>
                <a:ea typeface="Proxima Nova"/>
                <a:cs typeface="Proxima Nova"/>
                <a:sym typeface="Proxima Nova"/>
              </a:rPr>
              <a:t> instead of performing thorough regression testing.</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chemeClr val="lt1"/>
                </a:highlight>
                <a:latin typeface="Proxima Nova"/>
                <a:ea typeface="Proxima Nova"/>
                <a:cs typeface="Proxima Nova"/>
                <a:sym typeface="Proxima Nova"/>
              </a:rPr>
              <a:t>A </a:t>
            </a:r>
            <a:r>
              <a:rPr lang="en-IN" sz="1500" u="sng">
                <a:solidFill>
                  <a:schemeClr val="hlink"/>
                </a:solidFill>
                <a:highlight>
                  <a:srgbClr val="FFFFFF"/>
                </a:highlight>
                <a:latin typeface="Proxima Nova"/>
                <a:ea typeface="Proxima Nova"/>
                <a:cs typeface="Proxima Nova"/>
                <a:sym typeface="Proxima Nova"/>
                <a:hlinkClick r:id="rId3"/>
              </a:rPr>
              <a:t>sanity test</a:t>
            </a:r>
            <a:r>
              <a:rPr lang="en-IN" sz="1500">
                <a:solidFill>
                  <a:schemeClr val="dk1"/>
                </a:solidFill>
                <a:highlight>
                  <a:srgbClr val="FFFFFF"/>
                </a:highlight>
                <a:latin typeface="Proxima Nova"/>
                <a:ea typeface="Proxima Nova"/>
                <a:cs typeface="Proxima Nova"/>
                <a:sym typeface="Proxima Nova"/>
              </a:rPr>
              <a:t> checks whether the modifications have actually resolved the issue(s) and that </a:t>
            </a:r>
            <a:r>
              <a:rPr lang="en-IN" sz="1500">
                <a:solidFill>
                  <a:schemeClr val="dk1"/>
                </a:solidFill>
                <a:highlight>
                  <a:schemeClr val="lt1"/>
                </a:highlight>
                <a:latin typeface="Proxima Nova"/>
                <a:ea typeface="Proxima Nova"/>
                <a:cs typeface="Proxima Nova"/>
                <a:sym typeface="Proxima Nova"/>
              </a:rPr>
              <a:t>the fixes have not introduced any </a:t>
            </a:r>
            <a:r>
              <a:rPr lang="en-IN" sz="1500">
                <a:solidFill>
                  <a:schemeClr val="dk1"/>
                </a:solidFill>
                <a:highlight>
                  <a:srgbClr val="FFFFFF"/>
                </a:highlight>
                <a:latin typeface="Proxima Nova"/>
                <a:ea typeface="Proxima Nova"/>
                <a:cs typeface="Proxima Nova"/>
                <a:sym typeface="Proxima Nova"/>
              </a:rPr>
              <a:t>new issues in the product.</a:t>
            </a:r>
            <a:br>
              <a:rPr lang="en-IN" sz="1500">
                <a:solidFill>
                  <a:schemeClr val="dk1"/>
                </a:solidFill>
                <a:highlight>
                  <a:srgbClr val="FFFFFF"/>
                </a:highlight>
                <a:latin typeface="Proxima Nova"/>
                <a:ea typeface="Proxima Nova"/>
                <a:cs typeface="Proxima Nova"/>
                <a:sym typeface="Proxima Nova"/>
              </a:rPr>
            </a:b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is generally a subset of </a:t>
            </a:r>
            <a:r>
              <a:rPr lang="en-IN" sz="1500" u="sng">
                <a:solidFill>
                  <a:schemeClr val="hlink"/>
                </a:solidFill>
                <a:highlight>
                  <a:srgbClr val="FFFFFF"/>
                </a:highlight>
                <a:latin typeface="Proxima Nova"/>
                <a:ea typeface="Proxima Nova"/>
                <a:cs typeface="Proxima Nova"/>
                <a:sym typeface="Proxima Nova"/>
                <a:hlinkClick r:id="rId4"/>
              </a:rPr>
              <a:t>regression testing</a:t>
            </a:r>
            <a:r>
              <a:rPr lang="en-IN" sz="1500">
                <a:solidFill>
                  <a:schemeClr val="dk1"/>
                </a:solidFill>
                <a:highlight>
                  <a:srgbClr val="FFFFFF"/>
                </a:highlight>
                <a:latin typeface="Proxima Nova"/>
                <a:ea typeface="Proxima Nova"/>
                <a:cs typeface="Proxima Nova"/>
                <a:sym typeface="Proxima Nova"/>
              </a:rPr>
              <a:t>.</a:t>
            </a:r>
            <a:endParaRPr sz="15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g8eb3b06fd2_0_232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41</a:t>
            </a:fld>
            <a:endParaRPr sz="900">
              <a:latin typeface="Proxima Nova"/>
              <a:ea typeface="Proxima Nova"/>
              <a:cs typeface="Proxima Nova"/>
              <a:sym typeface="Proxima Nova"/>
            </a:endParaRPr>
          </a:p>
        </p:txBody>
      </p:sp>
      <p:sp>
        <p:nvSpPr>
          <p:cNvPr id="1610" name="Google Shape;1610;g8eb3b06fd2_0_2322"/>
          <p:cNvSpPr txBox="1"/>
          <p:nvPr/>
        </p:nvSpPr>
        <p:spPr>
          <a:xfrm>
            <a:off x="513375" y="2204700"/>
            <a:ext cx="5954100" cy="734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Smoke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g8c52beda6f_0_152"/>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42</a:t>
            </a:fld>
            <a:endParaRPr/>
          </a:p>
        </p:txBody>
      </p:sp>
      <p:sp>
        <p:nvSpPr>
          <p:cNvPr id="1617" name="Google Shape;1617;g8c52beda6f_0_15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8" name="Google Shape;1618;g8c52beda6f_0_152"/>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619" name="Google Shape;1619;g8c52beda6f_0_152"/>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Smoke Testing</a:t>
            </a:r>
            <a:endParaRPr sz="1840" b="0" i="0" u="none" strike="noStrike" cap="none">
              <a:solidFill>
                <a:schemeClr val="lt1"/>
              </a:solidFill>
              <a:latin typeface="Proxima Nova"/>
              <a:ea typeface="Proxima Nova"/>
              <a:cs typeface="Proxima Nova"/>
              <a:sym typeface="Proxima Nova"/>
            </a:endParaRPr>
          </a:p>
        </p:txBody>
      </p:sp>
      <p:sp>
        <p:nvSpPr>
          <p:cNvPr id="1620" name="Google Shape;1620;g8c52beda6f_0_152"/>
          <p:cNvSpPr txBox="1"/>
          <p:nvPr/>
        </p:nvSpPr>
        <p:spPr>
          <a:xfrm>
            <a:off x="470825" y="983600"/>
            <a:ext cx="8098500" cy="22998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chemeClr val="dk1"/>
              </a:buClr>
              <a:buSzPts val="1500"/>
              <a:buFont typeface="Proxima Nova"/>
              <a:buChar char="●"/>
            </a:pPr>
            <a:r>
              <a:rPr lang="en-IN" sz="1500" u="sng">
                <a:solidFill>
                  <a:schemeClr val="hlink"/>
                </a:solidFill>
                <a:highlight>
                  <a:srgbClr val="FFFFFF"/>
                </a:highlight>
                <a:latin typeface="Proxima Nova"/>
                <a:ea typeface="Proxima Nova"/>
                <a:cs typeface="Proxima Nova"/>
                <a:sym typeface="Proxima Nova"/>
                <a:hlinkClick r:id="rId3"/>
              </a:rPr>
              <a:t>Smoke testing</a:t>
            </a:r>
            <a:r>
              <a:rPr lang="en-IN" sz="1500">
                <a:solidFill>
                  <a:schemeClr val="dk1"/>
                </a:solidFill>
                <a:highlight>
                  <a:srgbClr val="FFFFFF"/>
                </a:highlight>
                <a:latin typeface="Proxima Nova"/>
                <a:ea typeface="Proxima Nova"/>
                <a:cs typeface="Proxima Nova"/>
                <a:sym typeface="Proxima Nova"/>
              </a:rPr>
              <a:t> is conducted on a new build that is provided to the QA team by the team of developers to validate whether or not the basic functionalities are working fine.</a:t>
            </a:r>
            <a:endParaRPr sz="1050">
              <a:solidFill>
                <a:srgbClr val="3C4043"/>
              </a:solidFill>
              <a:highlight>
                <a:srgbClr val="FFFFFF"/>
              </a:highlight>
              <a:latin typeface="Roboto"/>
              <a:ea typeface="Roboto"/>
              <a:cs typeface="Roboto"/>
              <a:sym typeface="Roboto"/>
            </a:endParaRPr>
          </a:p>
          <a:p>
            <a:pPr marL="457200" marR="0" lvl="0" indent="0" algn="l" rtl="0">
              <a:lnSpc>
                <a:spcPct val="100000"/>
              </a:lnSpc>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In smoke testing, the test cases that are selected cover the most important functionality or component part/module of the system. </a:t>
            </a:r>
            <a:endParaRPr sz="1500">
              <a:solidFill>
                <a:schemeClr val="dk1"/>
              </a:solidFill>
              <a:highlight>
                <a:srgbClr val="FFFFFF"/>
              </a:highlight>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The objective here is not to conduct thorough testing, but to validate that the critical functionalities of the system are working as per the expected behaviour.</a:t>
            </a:r>
            <a:endParaRPr sz="15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g8c52beda6f_0_161"/>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endParaRPr/>
          </a:p>
        </p:txBody>
      </p:sp>
      <p:sp>
        <p:nvSpPr>
          <p:cNvPr id="1627" name="Google Shape;1627;g8c52beda6f_0_16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8" name="Google Shape;1628;g8c52beda6f_0_161"/>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629" name="Google Shape;1629;g8c52beda6f_0_161"/>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Sanity/</a:t>
            </a:r>
            <a:r>
              <a:rPr lang="en-IN" sz="18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Smoke</a:t>
            </a:r>
            <a:r>
              <a:rPr lang="en-IN" sz="1840">
                <a:solidFill>
                  <a:schemeClr val="lt1"/>
                </a:solidFill>
                <a:latin typeface="Proxima Nova"/>
                <a:ea typeface="Proxima Nova"/>
                <a:cs typeface="Proxima Nova"/>
                <a:sym typeface="Proxima Nova"/>
              </a:rPr>
              <a:t> </a:t>
            </a:r>
            <a:r>
              <a:rPr lang="en-IN" sz="18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Testing</a:t>
            </a:r>
            <a:endParaRPr sz="1840" b="0" i="0" u="none" strike="noStrike" cap="none">
              <a:solidFill>
                <a:schemeClr val="lt1"/>
              </a:solidFill>
              <a:latin typeface="Proxima Nova"/>
              <a:ea typeface="Proxima Nova"/>
              <a:cs typeface="Proxima Nova"/>
              <a:sym typeface="Proxima Nova"/>
            </a:endParaRPr>
          </a:p>
        </p:txBody>
      </p:sp>
      <p:pic>
        <p:nvPicPr>
          <p:cNvPr id="1630" name="Google Shape;1630;g8c52beda6f_0_161"/>
          <p:cNvPicPr preferRelativeResize="0"/>
          <p:nvPr/>
        </p:nvPicPr>
        <p:blipFill>
          <a:blip r:embed="rId3">
            <a:alphaModFix/>
          </a:blip>
          <a:stretch>
            <a:fillRect/>
          </a:stretch>
        </p:blipFill>
        <p:spPr>
          <a:xfrm>
            <a:off x="867650" y="1009550"/>
            <a:ext cx="7408701" cy="4133949"/>
          </a:xfrm>
          <a:prstGeom prst="rect">
            <a:avLst/>
          </a:prstGeom>
          <a:noFill/>
          <a:ln>
            <a:noFill/>
          </a:ln>
        </p:spPr>
      </p:pic>
      <p:sp>
        <p:nvSpPr>
          <p:cNvPr id="1631" name="Google Shape;1631;g8c52beda6f_0_161"/>
          <p:cNvSpPr/>
          <p:nvPr/>
        </p:nvSpPr>
        <p:spPr>
          <a:xfrm>
            <a:off x="3572250" y="1182650"/>
            <a:ext cx="719100" cy="17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200"/>
              <a:t>Verifies</a:t>
            </a:r>
            <a:endParaRPr sz="1200"/>
          </a:p>
        </p:txBody>
      </p:sp>
      <p:sp>
        <p:nvSpPr>
          <p:cNvPr id="1632" name="Google Shape;1632;g8c52beda6f_0_161"/>
          <p:cNvSpPr/>
          <p:nvPr/>
        </p:nvSpPr>
        <p:spPr>
          <a:xfrm>
            <a:off x="3773400" y="3858800"/>
            <a:ext cx="719100" cy="17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200"/>
              <a:t>Verifies</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g8eb3b06fd2_0_2342"/>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38" name="Google Shape;1638;g8eb3b06fd2_0_2342"/>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39" name="Google Shape;1639;g8eb3b06fd2_0_2342"/>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640" name="Google Shape;1640;g8eb3b06fd2_0_2342"/>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41" name="Google Shape;1641;g8eb3b06fd2_0_2342"/>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44</a:t>
            </a:fld>
            <a:endParaRPr sz="900">
              <a:solidFill>
                <a:srgbClr val="898989"/>
              </a:solidFill>
              <a:latin typeface="Proxima Nova"/>
              <a:ea typeface="Proxima Nova"/>
              <a:cs typeface="Proxima Nova"/>
              <a:sym typeface="Proxima Nova"/>
            </a:endParaRPr>
          </a:p>
        </p:txBody>
      </p:sp>
      <p:sp>
        <p:nvSpPr>
          <p:cNvPr id="1642" name="Google Shape;1642;g8eb3b06fd2_0_234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3" name="Google Shape;1643;g8eb3b06fd2_0_2342"/>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4" name="Google Shape;1644;g8eb3b06fd2_0_2342"/>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645" name="Google Shape;1645;g8eb3b06fd2_0_2342"/>
          <p:cNvSpPr txBox="1"/>
          <p:nvPr/>
        </p:nvSpPr>
        <p:spPr>
          <a:xfrm>
            <a:off x="642175" y="622350"/>
            <a:ext cx="5493300" cy="6246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a:t>
            </a:r>
            <a:r>
              <a:rPr lang="en-IN" sz="3600" b="0" i="0" u="none" strike="noStrike" cap="none">
                <a:solidFill>
                  <a:srgbClr val="F5333F"/>
                </a:solidFill>
                <a:latin typeface="Proxima Nova"/>
                <a:ea typeface="Proxima Nova"/>
                <a:cs typeface="Proxima Nova"/>
                <a:sym typeface="Proxima Nova"/>
              </a:rPr>
              <a:t>(15 Sec)</a:t>
            </a:r>
            <a:endParaRPr sz="3600" b="0" i="0" u="none" strike="noStrike" cap="none">
              <a:solidFill>
                <a:srgbClr val="F5333F"/>
              </a:solidFill>
              <a:latin typeface="Proxima Nova"/>
              <a:ea typeface="Proxima Nova"/>
              <a:cs typeface="Proxima Nova"/>
              <a:sym typeface="Proxima Nova"/>
            </a:endParaRPr>
          </a:p>
        </p:txBody>
      </p:sp>
      <p:pic>
        <p:nvPicPr>
          <p:cNvPr id="1646" name="Google Shape;1646;g8eb3b06fd2_0_2342"/>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47" name="Google Shape;1647;g8eb3b06fd2_0_2342"/>
          <p:cNvSpPr txBox="1"/>
          <p:nvPr/>
        </p:nvSpPr>
        <p:spPr>
          <a:xfrm>
            <a:off x="3609025" y="4774975"/>
            <a:ext cx="27492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You can read more about these </a:t>
            </a:r>
            <a:r>
              <a:rPr lang="en-IN" sz="1200" u="sng">
                <a:solidFill>
                  <a:schemeClr val="hlink"/>
                </a:solidFill>
                <a:hlinkClick r:id="rId6"/>
              </a:rPr>
              <a:t>here</a:t>
            </a:r>
            <a:r>
              <a:rPr lang="en-IN" sz="1200"/>
              <a:t>.</a:t>
            </a:r>
            <a:endParaRPr sz="1200"/>
          </a:p>
        </p:txBody>
      </p:sp>
      <p:sp>
        <p:nvSpPr>
          <p:cNvPr id="1648" name="Google Shape;1648;g8eb3b06fd2_0_2342"/>
          <p:cNvSpPr txBox="1"/>
          <p:nvPr/>
        </p:nvSpPr>
        <p:spPr>
          <a:xfrm>
            <a:off x="642175" y="1412576"/>
            <a:ext cx="8095200" cy="316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800">
                <a:solidFill>
                  <a:schemeClr val="dk1"/>
                </a:solidFill>
                <a:latin typeface="Calibri"/>
                <a:ea typeface="Calibri"/>
                <a:cs typeface="Calibri"/>
                <a:sym typeface="Calibri"/>
              </a:rPr>
              <a:t>What is the difference between sanity testing and smoke testing?</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Smoke testing is performed to ensure that the critical functionalities of the product are working fine, while sanity testing verifies whether bugs have been fixed in the new build.</a:t>
            </a:r>
            <a:endParaRPr sz="1800">
              <a:solidFill>
                <a:schemeClr val="dk1"/>
              </a:solidFill>
              <a:latin typeface="Calibri"/>
              <a:ea typeface="Calibri"/>
              <a:cs typeface="Calibri"/>
              <a:sym typeface="Calibri"/>
            </a:endParaRPr>
          </a:p>
          <a:p>
            <a:pPr marL="457200" lvl="0" indent="-342900" algn="just" rtl="0">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Sanity testing is performed to ensure that the critical functionalities of the product are working fine, while smoke verifies whether bugs have been fixed in the new build.</a:t>
            </a:r>
            <a:endParaRPr sz="1800">
              <a:solidFill>
                <a:schemeClr val="dk1"/>
              </a:solidFill>
              <a:latin typeface="Calibri"/>
              <a:ea typeface="Calibri"/>
              <a:cs typeface="Calibri"/>
              <a:sym typeface="Calibri"/>
            </a:endParaRPr>
          </a:p>
        </p:txBody>
      </p:sp>
      <p:sp>
        <p:nvSpPr>
          <p:cNvPr id="1649" name="Google Shape;1649;g8eb3b06fd2_0_234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44</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g8eb3b06fd2_0_2369"/>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55" name="Google Shape;1655;g8eb3b06fd2_0_2369"/>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56" name="Google Shape;1656;g8eb3b06fd2_0_2369"/>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657" name="Google Shape;1657;g8eb3b06fd2_0_2369"/>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58" name="Google Shape;1658;g8eb3b06fd2_0_2369"/>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45</a:t>
            </a:fld>
            <a:endParaRPr sz="900">
              <a:solidFill>
                <a:srgbClr val="898989"/>
              </a:solidFill>
              <a:latin typeface="Proxima Nova"/>
              <a:ea typeface="Proxima Nova"/>
              <a:cs typeface="Proxima Nova"/>
              <a:sym typeface="Proxima Nova"/>
            </a:endParaRPr>
          </a:p>
        </p:txBody>
      </p:sp>
      <p:sp>
        <p:nvSpPr>
          <p:cNvPr id="1659" name="Google Shape;1659;g8eb3b06fd2_0_236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0" name="Google Shape;1660;g8eb3b06fd2_0_2369"/>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1" name="Google Shape;1661;g8eb3b06fd2_0_2369"/>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662" name="Google Shape;1662;g8eb3b06fd2_0_2369"/>
          <p:cNvSpPr txBox="1"/>
          <p:nvPr/>
        </p:nvSpPr>
        <p:spPr>
          <a:xfrm>
            <a:off x="642175" y="622350"/>
            <a:ext cx="5493300" cy="6246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a:t>
            </a:r>
            <a:r>
              <a:rPr lang="en-IN" sz="3600" b="0" i="0" u="none" strike="noStrike" cap="none">
                <a:solidFill>
                  <a:srgbClr val="F5333F"/>
                </a:solidFill>
                <a:latin typeface="Proxima Nova"/>
                <a:ea typeface="Proxima Nova"/>
                <a:cs typeface="Proxima Nova"/>
                <a:sym typeface="Proxima Nova"/>
              </a:rPr>
              <a:t>(15 Sec)</a:t>
            </a:r>
            <a:endParaRPr sz="3600" b="0" i="0" u="none" strike="noStrike" cap="none">
              <a:solidFill>
                <a:srgbClr val="F5333F"/>
              </a:solidFill>
              <a:latin typeface="Proxima Nova"/>
              <a:ea typeface="Proxima Nova"/>
              <a:cs typeface="Proxima Nova"/>
              <a:sym typeface="Proxima Nova"/>
            </a:endParaRPr>
          </a:p>
        </p:txBody>
      </p:sp>
      <p:pic>
        <p:nvPicPr>
          <p:cNvPr id="1663" name="Google Shape;1663;g8eb3b06fd2_0_2369"/>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64" name="Google Shape;1664;g8eb3b06fd2_0_2369"/>
          <p:cNvSpPr txBox="1"/>
          <p:nvPr/>
        </p:nvSpPr>
        <p:spPr>
          <a:xfrm>
            <a:off x="3609025" y="4774975"/>
            <a:ext cx="27738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You can read more about these </a:t>
            </a:r>
            <a:r>
              <a:rPr lang="en-IN" sz="1200" u="sng">
                <a:solidFill>
                  <a:schemeClr val="hlink"/>
                </a:solidFill>
                <a:hlinkClick r:id="rId6"/>
              </a:rPr>
              <a:t>here</a:t>
            </a:r>
            <a:r>
              <a:rPr lang="en-IN" sz="1200"/>
              <a:t>.</a:t>
            </a:r>
            <a:endParaRPr sz="1200"/>
          </a:p>
        </p:txBody>
      </p:sp>
      <p:sp>
        <p:nvSpPr>
          <p:cNvPr id="1665" name="Google Shape;1665;g8eb3b06fd2_0_2369"/>
          <p:cNvSpPr txBox="1"/>
          <p:nvPr/>
        </p:nvSpPr>
        <p:spPr>
          <a:xfrm>
            <a:off x="642175" y="1412576"/>
            <a:ext cx="8095200" cy="316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800">
                <a:solidFill>
                  <a:schemeClr val="dk1"/>
                </a:solidFill>
                <a:latin typeface="Calibri"/>
                <a:ea typeface="Calibri"/>
                <a:cs typeface="Calibri"/>
                <a:sym typeface="Calibri"/>
              </a:rPr>
              <a:t>What is the difference between sanity testing and smoke testing?</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Smoke testing is performed to ensure that the critical functionalities of the product are working fine, while sanity testing verifies whether bugs have been fixed in the new build.</a:t>
            </a:r>
            <a:endParaRPr sz="1800" b="1">
              <a:solidFill>
                <a:srgbClr val="FF0000"/>
              </a:solidFill>
              <a:latin typeface="Calibri"/>
              <a:ea typeface="Calibri"/>
              <a:cs typeface="Calibri"/>
              <a:sym typeface="Calibri"/>
            </a:endParaRPr>
          </a:p>
          <a:p>
            <a:pPr marL="457200" lvl="0" indent="-342900" algn="just" rtl="0">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Sanity testing is performed to ensure that the critical functionalities of the product are working fine, while smoke verifies whether bugs have been fixed in the new build.</a:t>
            </a:r>
            <a:endParaRPr sz="1800" b="1">
              <a:solidFill>
                <a:srgbClr val="FF0000"/>
              </a:solidFill>
              <a:latin typeface="Calibri"/>
              <a:ea typeface="Calibri"/>
              <a:cs typeface="Calibri"/>
              <a:sym typeface="Calibri"/>
            </a:endParaRPr>
          </a:p>
        </p:txBody>
      </p:sp>
      <p:sp>
        <p:nvSpPr>
          <p:cNvPr id="1666" name="Google Shape;1666;g8eb3b06fd2_0_236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45</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g8eb3b06fd2_0_235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46</a:t>
            </a:fld>
            <a:endParaRPr sz="900">
              <a:latin typeface="Proxima Nova"/>
              <a:ea typeface="Proxima Nova"/>
              <a:cs typeface="Proxima Nova"/>
              <a:sym typeface="Proxima Nova"/>
            </a:endParaRPr>
          </a:p>
        </p:txBody>
      </p:sp>
      <p:sp>
        <p:nvSpPr>
          <p:cNvPr id="1672" name="Google Shape;1672;g8eb3b06fd2_0_2358"/>
          <p:cNvSpPr txBox="1"/>
          <p:nvPr/>
        </p:nvSpPr>
        <p:spPr>
          <a:xfrm>
            <a:off x="513375" y="2204700"/>
            <a:ext cx="5954100" cy="734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Regression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g8c52beda6f_0_16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
        <p:nvSpPr>
          <p:cNvPr id="1679" name="Google Shape;1679;g8c52beda6f_0_16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0" name="Google Shape;1680;g8c52beda6f_0_169"/>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681" name="Google Shape;1681;g8c52beda6f_0_169"/>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Regression Testing</a:t>
            </a:r>
            <a:endParaRPr sz="1840" b="0" i="0" u="none" strike="noStrike" cap="none">
              <a:solidFill>
                <a:schemeClr val="lt1"/>
              </a:solidFill>
              <a:latin typeface="Proxima Nova"/>
              <a:ea typeface="Proxima Nova"/>
              <a:cs typeface="Proxima Nova"/>
              <a:sym typeface="Proxima Nova"/>
            </a:endParaRPr>
          </a:p>
        </p:txBody>
      </p:sp>
      <p:sp>
        <p:nvSpPr>
          <p:cNvPr id="1682" name="Google Shape;1682;g8c52beda6f_0_169"/>
          <p:cNvSpPr txBox="1"/>
          <p:nvPr/>
        </p:nvSpPr>
        <p:spPr>
          <a:xfrm>
            <a:off x="470975" y="1298875"/>
            <a:ext cx="4101000" cy="27537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1"/>
              </a:buClr>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Regression testing</a:t>
            </a:r>
            <a:r>
              <a:rPr lang="en-IN" sz="1500">
                <a:solidFill>
                  <a:schemeClr val="dk1"/>
                </a:solidFill>
                <a:highlight>
                  <a:srgbClr val="FFFFFF"/>
                </a:highlight>
                <a:latin typeface="Proxima Nova"/>
                <a:ea typeface="Proxima Nova"/>
                <a:cs typeface="Proxima Nova"/>
                <a:sym typeface="Proxima Nova"/>
              </a:rPr>
              <a:t> is performed to ensure that a change </a:t>
            </a:r>
            <a:r>
              <a:rPr lang="en-IN" sz="1500">
                <a:solidFill>
                  <a:schemeClr val="dk1"/>
                </a:solidFill>
                <a:highlight>
                  <a:schemeClr val="lt1"/>
                </a:highlight>
                <a:latin typeface="Proxima Nova"/>
                <a:ea typeface="Proxima Nova"/>
                <a:cs typeface="Proxima Nova"/>
                <a:sym typeface="Proxima Nova"/>
              </a:rPr>
              <a:t>made</a:t>
            </a:r>
            <a:r>
              <a:rPr lang="en-IN" sz="1500">
                <a:solidFill>
                  <a:schemeClr val="dk1"/>
                </a:solidFill>
                <a:highlight>
                  <a:srgbClr val="FFFFFF"/>
                </a:highlight>
                <a:latin typeface="Proxima Nova"/>
                <a:ea typeface="Proxima Nova"/>
                <a:cs typeface="Proxima Nova"/>
                <a:sym typeface="Proxima Nova"/>
              </a:rPr>
              <a:t> or an addition has not affected any of the existing functionalities of an application.</a:t>
            </a:r>
            <a:endParaRPr sz="1500">
              <a:solidFill>
                <a:schemeClr val="dk1"/>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The purpose of this testing is to detect bugs that may </a:t>
            </a:r>
            <a:r>
              <a:rPr lang="en-IN" sz="1500">
                <a:solidFill>
                  <a:schemeClr val="dk1"/>
                </a:solidFill>
                <a:highlight>
                  <a:schemeClr val="lt1"/>
                </a:highlight>
                <a:latin typeface="Proxima Nova"/>
                <a:ea typeface="Proxima Nova"/>
                <a:cs typeface="Proxima Nova"/>
                <a:sym typeface="Proxima Nova"/>
              </a:rPr>
              <a:t>accidentally </a:t>
            </a:r>
            <a:r>
              <a:rPr lang="en-IN" sz="1500">
                <a:solidFill>
                  <a:schemeClr val="dk1"/>
                </a:solidFill>
                <a:highlight>
                  <a:srgbClr val="FFFFFF"/>
                </a:highlight>
                <a:latin typeface="Proxima Nova"/>
                <a:ea typeface="Proxima Nova"/>
                <a:cs typeface="Proxima Nova"/>
                <a:sym typeface="Proxima Nova"/>
              </a:rPr>
              <a:t>have been introduced into the existing build, while ensuring that </a:t>
            </a:r>
            <a:r>
              <a:rPr lang="en-IN" sz="1500">
                <a:solidFill>
                  <a:schemeClr val="dk1"/>
                </a:solidFill>
                <a:highlight>
                  <a:schemeClr val="lt1"/>
                </a:highlight>
                <a:latin typeface="Proxima Nova"/>
                <a:ea typeface="Proxima Nova"/>
                <a:cs typeface="Proxima Nova"/>
                <a:sym typeface="Proxima Nova"/>
              </a:rPr>
              <a:t>bugs that were </a:t>
            </a:r>
            <a:r>
              <a:rPr lang="en-IN" sz="1500">
                <a:solidFill>
                  <a:schemeClr val="dk1"/>
                </a:solidFill>
                <a:highlight>
                  <a:srgbClr val="FFFFFF"/>
                </a:highlight>
                <a:latin typeface="Proxima Nova"/>
                <a:ea typeface="Proxima Nova"/>
                <a:cs typeface="Proxima Nova"/>
                <a:sym typeface="Proxima Nova"/>
              </a:rPr>
              <a:t>removed </a:t>
            </a:r>
            <a:r>
              <a:rPr lang="en-IN" sz="1500">
                <a:solidFill>
                  <a:schemeClr val="dk1"/>
                </a:solidFill>
                <a:highlight>
                  <a:schemeClr val="lt1"/>
                </a:highlight>
                <a:latin typeface="Proxima Nova"/>
                <a:ea typeface="Proxima Nova"/>
                <a:cs typeface="Proxima Nova"/>
                <a:sym typeface="Proxima Nova"/>
              </a:rPr>
              <a:t>previously</a:t>
            </a:r>
            <a:r>
              <a:rPr lang="en-IN" sz="1500">
                <a:solidFill>
                  <a:schemeClr val="dk1"/>
                </a:solidFill>
                <a:highlight>
                  <a:srgbClr val="FFFFFF"/>
                </a:highlight>
                <a:latin typeface="Proxima Nova"/>
                <a:ea typeface="Proxima Nova"/>
                <a:cs typeface="Proxima Nova"/>
                <a:sym typeface="Proxima Nova"/>
              </a:rPr>
              <a:t> continue to remain fixed.</a:t>
            </a:r>
            <a:endParaRPr sz="1100">
              <a:solidFill>
                <a:srgbClr val="0E101A"/>
              </a:solidFill>
            </a:endParaRPr>
          </a:p>
          <a:p>
            <a:pPr marL="457200" marR="0" lvl="0" indent="0" algn="just"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p:txBody>
      </p:sp>
      <p:pic>
        <p:nvPicPr>
          <p:cNvPr id="1683" name="Google Shape;1683;g8c52beda6f_0_169"/>
          <p:cNvPicPr preferRelativeResize="0"/>
          <p:nvPr/>
        </p:nvPicPr>
        <p:blipFill>
          <a:blip r:embed="rId4">
            <a:alphaModFix/>
          </a:blip>
          <a:stretch>
            <a:fillRect/>
          </a:stretch>
        </p:blipFill>
        <p:spPr>
          <a:xfrm>
            <a:off x="5098246" y="1300200"/>
            <a:ext cx="3707774" cy="31483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g8eb3b06fd2_0_2394"/>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89" name="Google Shape;1689;g8eb3b06fd2_0_2394"/>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90" name="Google Shape;1690;g8eb3b06fd2_0_2394"/>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691" name="Google Shape;1691;g8eb3b06fd2_0_2394"/>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92" name="Google Shape;1692;g8eb3b06fd2_0_2394"/>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48</a:t>
            </a:fld>
            <a:endParaRPr sz="900">
              <a:solidFill>
                <a:srgbClr val="898989"/>
              </a:solidFill>
              <a:latin typeface="Proxima Nova"/>
              <a:ea typeface="Proxima Nova"/>
              <a:cs typeface="Proxima Nova"/>
              <a:sym typeface="Proxima Nova"/>
            </a:endParaRPr>
          </a:p>
        </p:txBody>
      </p:sp>
      <p:sp>
        <p:nvSpPr>
          <p:cNvPr id="1693" name="Google Shape;1693;g8eb3b06fd2_0_239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4" name="Google Shape;1694;g8eb3b06fd2_0_2394"/>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5" name="Google Shape;1695;g8eb3b06fd2_0_2394"/>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696" name="Google Shape;1696;g8eb3b06fd2_0_2394"/>
          <p:cNvSpPr txBox="1"/>
          <p:nvPr/>
        </p:nvSpPr>
        <p:spPr>
          <a:xfrm>
            <a:off x="638167" y="424197"/>
            <a:ext cx="5493300" cy="1319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5(15 Sec)</a:t>
            </a:r>
            <a:endParaRPr sz="3600" b="0" i="0" u="none" strike="noStrike" cap="none">
              <a:solidFill>
                <a:srgbClr val="F5333F"/>
              </a:solidFill>
              <a:latin typeface="Proxima Nova"/>
              <a:ea typeface="Proxima Nova"/>
              <a:cs typeface="Proxima Nova"/>
              <a:sym typeface="Proxima Nova"/>
            </a:endParaRPr>
          </a:p>
        </p:txBody>
      </p:sp>
      <p:pic>
        <p:nvPicPr>
          <p:cNvPr id="1697" name="Google Shape;1697;g8eb3b06fd2_0_2394"/>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98" name="Google Shape;1698;g8eb3b06fd2_0_2394"/>
          <p:cNvSpPr txBox="1"/>
          <p:nvPr/>
        </p:nvSpPr>
        <p:spPr>
          <a:xfrm>
            <a:off x="638175" y="1678925"/>
            <a:ext cx="73713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Which of the following is not a characteristic of regression testing?</a:t>
            </a:r>
            <a:endParaRPr/>
          </a:p>
          <a:p>
            <a:pPr marL="0" marR="0" lvl="0" indent="0" algn="l" rtl="0">
              <a:lnSpc>
                <a:spcPct val="100000"/>
              </a:lnSpc>
              <a:spcBef>
                <a:spcPts val="0"/>
              </a:spcBef>
              <a:spcAft>
                <a:spcPts val="0"/>
              </a:spcAft>
              <a:buClr>
                <a:srgbClr val="000000"/>
              </a:buClr>
              <a:buSzPts val="1800"/>
              <a:buFont typeface="Arial"/>
              <a:buNone/>
            </a:pPr>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Regression testing can be performed on each level.</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It is done to demonstrate that software is not changed intentionally.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It is done to demonstrate that new defects are not introduced after adding a new functionality or after correcting a previous defect.</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It is the best candidate for automation.</a:t>
            </a:r>
            <a:endParaRPr sz="1800" b="0" i="0" u="none" strike="noStrike" cap="none">
              <a:solidFill>
                <a:schemeClr val="dk1"/>
              </a:solidFill>
              <a:latin typeface="Calibri"/>
              <a:ea typeface="Calibri"/>
              <a:cs typeface="Calibri"/>
              <a:sym typeface="Calibri"/>
            </a:endParaRPr>
          </a:p>
        </p:txBody>
      </p:sp>
      <p:sp>
        <p:nvSpPr>
          <p:cNvPr id="1699" name="Google Shape;1699;g8eb3b06fd2_0_239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g8eb3b06fd2_0_2409"/>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05" name="Google Shape;1705;g8eb3b06fd2_0_2409"/>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706" name="Google Shape;1706;g8eb3b06fd2_0_2409"/>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707" name="Google Shape;1707;g8eb3b06fd2_0_2409"/>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708" name="Google Shape;1708;g8eb3b06fd2_0_2409"/>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49</a:t>
            </a:fld>
            <a:endParaRPr sz="900">
              <a:solidFill>
                <a:srgbClr val="898989"/>
              </a:solidFill>
              <a:latin typeface="Proxima Nova"/>
              <a:ea typeface="Proxima Nova"/>
              <a:cs typeface="Proxima Nova"/>
              <a:sym typeface="Proxima Nova"/>
            </a:endParaRPr>
          </a:p>
        </p:txBody>
      </p:sp>
      <p:sp>
        <p:nvSpPr>
          <p:cNvPr id="1709" name="Google Shape;1709;g8eb3b06fd2_0_240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0" name="Google Shape;1710;g8eb3b06fd2_0_2409"/>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g8eb3b06fd2_0_2409"/>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712" name="Google Shape;1712;g8eb3b06fd2_0_2409"/>
          <p:cNvSpPr txBox="1"/>
          <p:nvPr/>
        </p:nvSpPr>
        <p:spPr>
          <a:xfrm>
            <a:off x="638167" y="424197"/>
            <a:ext cx="5493300" cy="1319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5(Answer)</a:t>
            </a:r>
            <a:endParaRPr sz="3600" b="0" i="0" u="none" strike="noStrike" cap="none">
              <a:solidFill>
                <a:srgbClr val="F5333F"/>
              </a:solidFill>
              <a:latin typeface="Proxima Nova"/>
              <a:ea typeface="Proxima Nova"/>
              <a:cs typeface="Proxima Nova"/>
              <a:sym typeface="Proxima Nova"/>
            </a:endParaRPr>
          </a:p>
        </p:txBody>
      </p:sp>
      <p:pic>
        <p:nvPicPr>
          <p:cNvPr id="1713" name="Google Shape;1713;g8eb3b06fd2_0_2409"/>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714" name="Google Shape;1714;g8eb3b06fd2_0_2409"/>
          <p:cNvSpPr txBox="1"/>
          <p:nvPr/>
        </p:nvSpPr>
        <p:spPr>
          <a:xfrm>
            <a:off x="630250" y="1656375"/>
            <a:ext cx="7379100" cy="3282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Which of the following is not a characteristic of regression testing?</a:t>
            </a:r>
            <a:endParaRPr/>
          </a:p>
          <a:p>
            <a:pPr marL="0" marR="0" lvl="0" indent="0" algn="l" rtl="0">
              <a:lnSpc>
                <a:spcPct val="100000"/>
              </a:lnSpc>
              <a:spcBef>
                <a:spcPts val="0"/>
              </a:spcBef>
              <a:spcAft>
                <a:spcPts val="0"/>
              </a:spcAft>
              <a:buClr>
                <a:srgbClr val="000000"/>
              </a:buClr>
              <a:buSzPts val="1800"/>
              <a:buFont typeface="Arial"/>
              <a:buNone/>
            </a:pPr>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Regression testing can be performed on each level.</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It is done to demonstrate that software has not changed intentionally.</a:t>
            </a:r>
            <a:endParaRPr sz="1800" b="1">
              <a:solidFill>
                <a:srgbClr val="FF0000"/>
              </a:solidFill>
              <a:latin typeface="Calibri"/>
              <a:ea typeface="Calibri"/>
              <a:cs typeface="Calibri"/>
              <a:sym typeface="Calibri"/>
            </a:endParaRPr>
          </a:p>
          <a:p>
            <a:pPr marL="342900" marR="0" lvl="0" indent="-342900" algn="l" rtl="0">
              <a:lnSpc>
                <a:spcPct val="100000"/>
              </a:lnSpc>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It is done to demonstrate that new defects are not introduced after adding a new functionality or after correcting a previous defect.</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It is the best candidate for automation.</a:t>
            </a:r>
            <a:endParaRPr sz="1800" b="0" i="0" u="none" strike="noStrike" cap="none">
              <a:solidFill>
                <a:schemeClr val="dk1"/>
              </a:solidFill>
              <a:latin typeface="Calibri"/>
              <a:ea typeface="Calibri"/>
              <a:cs typeface="Calibri"/>
              <a:sym typeface="Calibri"/>
            </a:endParaRPr>
          </a:p>
        </p:txBody>
      </p:sp>
      <p:sp>
        <p:nvSpPr>
          <p:cNvPr id="1715" name="Google Shape;1715;g8eb3b06fd2_0_240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g8eb3b06fd2_0_14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254" name="Google Shape;1254;g8eb3b06fd2_0_14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55" name="Google Shape;1255;g8eb3b06fd2_0_14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256" name="Google Shape;1256;g8eb3b06fd2_0_14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257" name="Google Shape;1257;g8eb3b06fd2_0_14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a:t>
            </a:fld>
            <a:endParaRPr sz="900">
              <a:solidFill>
                <a:srgbClr val="898989"/>
              </a:solidFill>
              <a:latin typeface="Proxima Nova"/>
              <a:ea typeface="Proxima Nova"/>
              <a:cs typeface="Proxima Nova"/>
              <a:sym typeface="Proxima Nova"/>
            </a:endParaRPr>
          </a:p>
        </p:txBody>
      </p:sp>
      <p:sp>
        <p:nvSpPr>
          <p:cNvPr id="1258" name="Google Shape;1258;g8eb3b06fd2_0_14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9" name="Google Shape;1259;g8eb3b06fd2_0_14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0" name="Google Shape;1260;g8eb3b06fd2_0_14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61" name="Google Shape;1261;g8eb3b06fd2_0_148"/>
          <p:cNvSpPr txBox="1"/>
          <p:nvPr/>
        </p:nvSpPr>
        <p:spPr>
          <a:xfrm>
            <a:off x="642175" y="622349"/>
            <a:ext cx="5493300" cy="1040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1(15 Sec)</a:t>
            </a:r>
            <a:endParaRPr sz="3600" b="0" i="0" u="none" strike="noStrike" cap="none">
              <a:solidFill>
                <a:srgbClr val="F5333F"/>
              </a:solidFill>
              <a:latin typeface="Proxima Nova"/>
              <a:ea typeface="Proxima Nova"/>
              <a:cs typeface="Proxima Nova"/>
              <a:sym typeface="Proxima Nova"/>
            </a:endParaRPr>
          </a:p>
        </p:txBody>
      </p:sp>
      <p:sp>
        <p:nvSpPr>
          <p:cNvPr id="1262" name="Google Shape;1262;g8eb3b06fd2_0_148"/>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a:solidFill>
                  <a:srgbClr val="FF0000"/>
                </a:solidFill>
                <a:latin typeface="Proxima Nova"/>
                <a:ea typeface="Proxima Nova"/>
                <a:cs typeface="Proxima Nova"/>
                <a:sym typeface="Proxima Nova"/>
              </a:rPr>
              <a:t>5</a:t>
            </a:r>
            <a:endParaRPr sz="1400" b="0" i="0" u="none" strike="noStrike" cap="none">
              <a:solidFill>
                <a:srgbClr val="000000"/>
              </a:solidFill>
              <a:latin typeface="Arial"/>
              <a:ea typeface="Arial"/>
              <a:cs typeface="Arial"/>
              <a:sym typeface="Arial"/>
            </a:endParaRPr>
          </a:p>
        </p:txBody>
      </p:sp>
      <p:pic>
        <p:nvPicPr>
          <p:cNvPr id="1263" name="Google Shape;1263;g8eb3b06fd2_0_148"/>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264" name="Google Shape;1264;g8eb3b06fd2_0_148"/>
          <p:cNvSpPr txBox="1"/>
          <p:nvPr/>
        </p:nvSpPr>
        <p:spPr>
          <a:xfrm>
            <a:off x="642175" y="1710100"/>
            <a:ext cx="76392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a:solidFill>
                  <a:schemeClr val="dk1"/>
                </a:solidFill>
                <a:latin typeface="Calibri"/>
                <a:ea typeface="Calibri"/>
                <a:cs typeface="Calibri"/>
                <a:sym typeface="Calibri"/>
              </a:rPr>
              <a:t>What do you understand by the term </a:t>
            </a:r>
            <a:r>
              <a:rPr lang="en-IN" sz="1800" b="1">
                <a:solidFill>
                  <a:schemeClr val="dk1"/>
                </a:solidFill>
                <a:latin typeface="Calibri"/>
                <a:ea typeface="Calibri"/>
                <a:cs typeface="Calibri"/>
                <a:sym typeface="Calibri"/>
              </a:rPr>
              <a:t>Software Testing</a:t>
            </a: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IN" sz="1800">
                <a:solidFill>
                  <a:schemeClr val="dk1"/>
                </a:solidFill>
                <a:latin typeface="Calibri"/>
                <a:ea typeface="Calibri"/>
                <a:cs typeface="Calibri"/>
                <a:sym typeface="Calibri"/>
              </a:rPr>
              <a:t>(</a:t>
            </a:r>
            <a:r>
              <a:rPr lang="en-IN" sz="1800" b="1">
                <a:solidFill>
                  <a:schemeClr val="dk1"/>
                </a:solidFill>
                <a:latin typeface="Calibri"/>
                <a:ea typeface="Calibri"/>
                <a:cs typeface="Calibri"/>
                <a:sym typeface="Calibri"/>
              </a:rPr>
              <a:t>Note:</a:t>
            </a:r>
            <a:r>
              <a:rPr lang="en-IN" sz="1800">
                <a:solidFill>
                  <a:schemeClr val="dk1"/>
                </a:solidFill>
                <a:latin typeface="Calibri"/>
                <a:ea typeface="Calibri"/>
                <a:cs typeface="Calibri"/>
                <a:sym typeface="Calibri"/>
              </a:rPr>
              <a:t> More than one option may be correct)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It is a process to verify whether the results obtained are equal to the expected results.</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It helps to identify errors and bugs in the system.</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It ensures quality and accuracy of the product.</a:t>
            </a:r>
            <a:endParaRPr sz="1800">
              <a:solidFill>
                <a:schemeClr val="dk1"/>
              </a:solidFill>
              <a:latin typeface="Calibri"/>
              <a:ea typeface="Calibri"/>
              <a:cs typeface="Calibri"/>
              <a:sym typeface="Calibri"/>
            </a:endParaRPr>
          </a:p>
          <a:p>
            <a:pPr marL="457200" lvl="0" indent="-342900" algn="l" rtl="0">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It helps in improving system performance.</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g8eb3b06fd2_0_2389"/>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50</a:t>
            </a:fld>
            <a:endParaRPr sz="900">
              <a:latin typeface="Proxima Nova"/>
              <a:ea typeface="Proxima Nova"/>
              <a:cs typeface="Proxima Nova"/>
              <a:sym typeface="Proxima Nova"/>
            </a:endParaRPr>
          </a:p>
        </p:txBody>
      </p:sp>
      <p:sp>
        <p:nvSpPr>
          <p:cNvPr id="1721" name="Google Shape;1721;g8eb3b06fd2_0_2389"/>
          <p:cNvSpPr txBox="1"/>
          <p:nvPr/>
        </p:nvSpPr>
        <p:spPr>
          <a:xfrm>
            <a:off x="503000" y="1699800"/>
            <a:ext cx="4464000" cy="1743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User Acceptance </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endParaRPr sz="4800" b="0" i="0" strike="noStrike" cap="none">
              <a:solidFill>
                <a:srgbClr val="FFFFFF"/>
              </a:solidFill>
              <a:latin typeface="Calibri"/>
              <a:ea typeface="Calibri"/>
              <a:cs typeface="Calibri"/>
              <a:sym typeface="Calibri"/>
            </a:endParaRPr>
          </a:p>
        </p:txBody>
      </p:sp>
      <p:pic>
        <p:nvPicPr>
          <p:cNvPr id="1722" name="Google Shape;1722;g8eb3b06fd2_0_2389"/>
          <p:cNvPicPr preferRelativeResize="0"/>
          <p:nvPr/>
        </p:nvPicPr>
        <p:blipFill>
          <a:blip r:embed="rId4">
            <a:alphaModFix/>
          </a:blip>
          <a:stretch>
            <a:fillRect/>
          </a:stretch>
        </p:blipFill>
        <p:spPr>
          <a:xfrm>
            <a:off x="5243950" y="1362075"/>
            <a:ext cx="3629025" cy="2419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g8c52beda6f_0_17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51</a:t>
            </a:fld>
            <a:endParaRPr/>
          </a:p>
        </p:txBody>
      </p:sp>
      <p:sp>
        <p:nvSpPr>
          <p:cNvPr id="1729" name="Google Shape;1729;g8c52beda6f_0_17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0" name="Google Shape;1730;g8c52beda6f_0_179"/>
          <p:cNvSpPr txBox="1"/>
          <p:nvPr/>
        </p:nvSpPr>
        <p:spPr>
          <a:xfrm>
            <a:off x="4709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Functional Testing</a:t>
            </a:r>
            <a:endParaRPr sz="2340" b="0" i="0" u="none" strike="noStrike" cap="none">
              <a:solidFill>
                <a:schemeClr val="lt1"/>
              </a:solidFill>
              <a:latin typeface="Proxima Nova"/>
              <a:ea typeface="Proxima Nova"/>
              <a:cs typeface="Proxima Nova"/>
              <a:sym typeface="Proxima Nova"/>
            </a:endParaRPr>
          </a:p>
        </p:txBody>
      </p:sp>
      <p:sp>
        <p:nvSpPr>
          <p:cNvPr id="1731" name="Google Shape;1731;g8c52beda6f_0_179"/>
          <p:cNvSpPr txBox="1"/>
          <p:nvPr/>
        </p:nvSpPr>
        <p:spPr>
          <a:xfrm>
            <a:off x="470969" y="606641"/>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User Acceptance Testing</a:t>
            </a:r>
            <a:endParaRPr sz="1840" b="0" i="0" u="none" strike="noStrike" cap="none">
              <a:solidFill>
                <a:schemeClr val="lt1"/>
              </a:solidFill>
              <a:latin typeface="Proxima Nova"/>
              <a:ea typeface="Proxima Nova"/>
              <a:cs typeface="Proxima Nova"/>
              <a:sym typeface="Proxima Nova"/>
            </a:endParaRPr>
          </a:p>
        </p:txBody>
      </p:sp>
      <p:sp>
        <p:nvSpPr>
          <p:cNvPr id="1732" name="Google Shape;1732;g8c52beda6f_0_179"/>
          <p:cNvSpPr txBox="1"/>
          <p:nvPr/>
        </p:nvSpPr>
        <p:spPr>
          <a:xfrm>
            <a:off x="316675" y="945575"/>
            <a:ext cx="8098500" cy="3866700"/>
          </a:xfrm>
          <a:prstGeom prst="rect">
            <a:avLst/>
          </a:prstGeom>
          <a:noFill/>
          <a:ln>
            <a:noFill/>
          </a:ln>
        </p:spPr>
        <p:txBody>
          <a:bodyPr spcFirstLastPara="1" wrap="square" lIns="91425" tIns="91425" rIns="91425" bIns="91425" anchor="ctr" anchorCtr="0">
            <a:noAutofit/>
          </a:bodyPr>
          <a:lstStyle/>
          <a:p>
            <a:pPr marL="457200" lvl="0" indent="0" algn="just" rtl="0">
              <a:lnSpc>
                <a:spcPct val="115000"/>
              </a:lnSpc>
              <a:spcBef>
                <a:spcPts val="0"/>
              </a:spcBef>
              <a:spcAft>
                <a:spcPts val="0"/>
              </a:spcAft>
              <a:buNone/>
            </a:pPr>
            <a:endParaRPr/>
          </a:p>
          <a:p>
            <a:pPr marL="457200" lvl="0" indent="-311150" algn="just" rtl="0">
              <a:lnSpc>
                <a:spcPct val="115000"/>
              </a:lnSpc>
              <a:spcBef>
                <a:spcPts val="0"/>
              </a:spcBef>
              <a:spcAft>
                <a:spcPts val="0"/>
              </a:spcAft>
              <a:buClr>
                <a:schemeClr val="dk1"/>
              </a:buClr>
              <a:buSzPts val="1300"/>
              <a:buFont typeface="Proxima Nova"/>
              <a:buChar char="●"/>
            </a:pPr>
            <a:r>
              <a:rPr lang="en-IN" sz="1300" b="1" u="sng">
                <a:solidFill>
                  <a:schemeClr val="hlink"/>
                </a:solidFill>
                <a:highlight>
                  <a:srgbClr val="FFFFFF"/>
                </a:highlight>
                <a:latin typeface="Proxima Nova"/>
                <a:ea typeface="Proxima Nova"/>
                <a:cs typeface="Proxima Nova"/>
                <a:sym typeface="Proxima Nova"/>
                <a:hlinkClick r:id="rId3"/>
              </a:rPr>
              <a:t>User acceptance testing</a:t>
            </a:r>
            <a:r>
              <a:rPr lang="en-IN" sz="1300">
                <a:solidFill>
                  <a:schemeClr val="dk1"/>
                </a:solidFill>
                <a:highlight>
                  <a:srgbClr val="FFFFFF"/>
                </a:highlight>
                <a:latin typeface="Proxima Nova"/>
                <a:ea typeface="Proxima Nova"/>
                <a:cs typeface="Proxima Nova"/>
                <a:sym typeface="Proxima Nova"/>
              </a:rPr>
              <a:t> is the final and, at the same time, a crucial phase of software testing.</a:t>
            </a:r>
            <a:endParaRPr sz="1300">
              <a:solidFill>
                <a:schemeClr val="dk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just"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In UAT, actual software users test the products to ensure they can perform the required tasks in real-life scenarios.</a:t>
            </a:r>
            <a:endParaRPr sz="1300">
              <a:solidFill>
                <a:schemeClr val="dk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just"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It is typically conducted during product delivery to stakeholders, as a final checkpoint among all forms of functional testing.</a:t>
            </a:r>
            <a:endParaRPr sz="1300">
              <a:solidFill>
                <a:schemeClr val="dk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just"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The users are naive about the working of the application. They focus </a:t>
            </a:r>
            <a:r>
              <a:rPr lang="en-IN" sz="1300">
                <a:solidFill>
                  <a:schemeClr val="dk1"/>
                </a:solidFill>
                <a:highlight>
                  <a:schemeClr val="lt1"/>
                </a:highlight>
                <a:latin typeface="Proxima Nova"/>
                <a:ea typeface="Proxima Nova"/>
                <a:cs typeface="Proxima Nova"/>
                <a:sym typeface="Proxima Nova"/>
              </a:rPr>
              <a:t>more </a:t>
            </a:r>
            <a:r>
              <a:rPr lang="en-IN" sz="1300">
                <a:solidFill>
                  <a:schemeClr val="dk1"/>
                </a:solidFill>
                <a:highlight>
                  <a:srgbClr val="FFFFFF"/>
                </a:highlight>
                <a:latin typeface="Proxima Nova"/>
                <a:ea typeface="Proxima Nova"/>
                <a:cs typeface="Proxima Nova"/>
                <a:sym typeface="Proxima Nova"/>
              </a:rPr>
              <a:t>on ‘How </a:t>
            </a:r>
            <a:r>
              <a:rPr lang="en-IN" sz="1300">
                <a:solidFill>
                  <a:schemeClr val="dk1"/>
                </a:solidFill>
                <a:highlight>
                  <a:schemeClr val="lt1"/>
                </a:highlight>
                <a:latin typeface="Proxima Nova"/>
                <a:ea typeface="Proxima Nova"/>
                <a:cs typeface="Proxima Nova"/>
                <a:sym typeface="Proxima Nova"/>
              </a:rPr>
              <a:t>should </a:t>
            </a:r>
            <a:r>
              <a:rPr lang="en-IN" sz="1300">
                <a:solidFill>
                  <a:schemeClr val="dk1"/>
                </a:solidFill>
                <a:highlight>
                  <a:srgbClr val="FFFFFF"/>
                </a:highlight>
                <a:latin typeface="Proxima Nova"/>
                <a:ea typeface="Proxima Nova"/>
                <a:cs typeface="Proxima Nova"/>
                <a:sym typeface="Proxima Nova"/>
              </a:rPr>
              <a:t>the application behave?’ They use the application with a clear mind to check </a:t>
            </a:r>
            <a:r>
              <a:rPr lang="en-IN" sz="1300">
                <a:solidFill>
                  <a:schemeClr val="dk1"/>
                </a:solidFill>
                <a:highlight>
                  <a:srgbClr val="FFFFFF"/>
                </a:highlight>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whether it is easy to use it or  not</a:t>
            </a:r>
            <a:r>
              <a:rPr lang="en-IN" sz="1300">
                <a:solidFill>
                  <a:schemeClr val="dk1"/>
                </a:solidFill>
                <a:highlight>
                  <a:srgbClr val="FFFFFF"/>
                </a:highlight>
                <a:latin typeface="Proxima Nova"/>
                <a:ea typeface="Proxima Nova"/>
                <a:cs typeface="Proxima Nova"/>
                <a:sym typeface="Proxima Nova"/>
              </a:rPr>
              <a:t>. UAT is based on user stories and it helps in demonstrating how well the application meets the users’ requirements.</a:t>
            </a:r>
            <a:endParaRPr sz="1300">
              <a:solidFill>
                <a:schemeClr val="dk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just"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In UAT, users do not adopt the typical ‘Test to Break’ approach while testing software. Instead, it is a measure of how well your application performs in normal situations.</a:t>
            </a:r>
            <a:endParaRPr sz="1300">
              <a:solidFill>
                <a:schemeClr val="dk1"/>
              </a:solidFill>
              <a:highlight>
                <a:srgbClr val="FFFFFF"/>
              </a:highlight>
              <a:latin typeface="Proxima Nova"/>
              <a:ea typeface="Proxima Nova"/>
              <a:cs typeface="Proxima Nova"/>
              <a:sym typeface="Proxima Nova"/>
            </a:endParaRPr>
          </a:p>
          <a:p>
            <a:pPr marL="457200" lvl="0" indent="0" algn="just" rtl="0">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g8eb3b06fd2_0_254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38" name="Google Shape;1738;g8eb3b06fd2_0_254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739" name="Google Shape;1739;g8eb3b06fd2_0_254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740" name="Google Shape;1740;g8eb3b06fd2_0_254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741" name="Google Shape;1741;g8eb3b06fd2_0_254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52</a:t>
            </a:fld>
            <a:endParaRPr sz="900">
              <a:solidFill>
                <a:srgbClr val="898989"/>
              </a:solidFill>
              <a:latin typeface="Proxima Nova"/>
              <a:ea typeface="Proxima Nova"/>
              <a:cs typeface="Proxima Nova"/>
              <a:sym typeface="Proxima Nova"/>
            </a:endParaRPr>
          </a:p>
        </p:txBody>
      </p:sp>
      <p:sp>
        <p:nvSpPr>
          <p:cNvPr id="1742" name="Google Shape;1742;g8eb3b06fd2_0_254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3" name="Google Shape;1743;g8eb3b06fd2_0_254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4" name="Google Shape;1744;g8eb3b06fd2_0_254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745" name="Google Shape;1745;g8eb3b06fd2_0_2543"/>
          <p:cNvSpPr txBox="1"/>
          <p:nvPr/>
        </p:nvSpPr>
        <p:spPr>
          <a:xfrm>
            <a:off x="642167" y="622347"/>
            <a:ext cx="5493300" cy="1319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 (15 Sec)</a:t>
            </a:r>
            <a:endParaRPr sz="3600" b="0" i="0" u="none" strike="noStrike" cap="none">
              <a:solidFill>
                <a:srgbClr val="F5333F"/>
              </a:solidFill>
              <a:latin typeface="Proxima Nova"/>
              <a:ea typeface="Proxima Nova"/>
              <a:cs typeface="Proxima Nova"/>
              <a:sym typeface="Proxima Nova"/>
            </a:endParaRPr>
          </a:p>
        </p:txBody>
      </p:sp>
      <p:pic>
        <p:nvPicPr>
          <p:cNvPr id="1746" name="Google Shape;1746;g8eb3b06fd2_0_2543"/>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747" name="Google Shape;1747;g8eb3b06fd2_0_2543"/>
          <p:cNvSpPr txBox="1"/>
          <p:nvPr/>
        </p:nvSpPr>
        <p:spPr>
          <a:xfrm>
            <a:off x="642175" y="1678925"/>
            <a:ext cx="7659300" cy="325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Which of the following testings is concerned with the behaviour of a whole product as per specified requirements?</a:t>
            </a:r>
            <a:endParaRPr/>
          </a:p>
          <a:p>
            <a:pPr marL="0" marR="0" lvl="0" indent="0" algn="l" rtl="0">
              <a:lnSpc>
                <a:spcPct val="100000"/>
              </a:lnSpc>
              <a:spcBef>
                <a:spcPts val="0"/>
              </a:spcBef>
              <a:spcAft>
                <a:spcPts val="0"/>
              </a:spcAft>
              <a:buClr>
                <a:srgbClr val="000000"/>
              </a:buClr>
              <a:buSzPts val="1800"/>
              <a:buFont typeface="Arial"/>
              <a:buNone/>
            </a:pPr>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Acceptance testing</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Component testing</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System testing</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Integration testing</a:t>
            </a:r>
            <a:endParaRPr sz="1800">
              <a:solidFill>
                <a:schemeClr val="dk1"/>
              </a:solidFill>
              <a:latin typeface="Calibri"/>
              <a:ea typeface="Calibri"/>
              <a:cs typeface="Calibri"/>
              <a:sym typeface="Calibri"/>
            </a:endParaRPr>
          </a:p>
        </p:txBody>
      </p:sp>
      <p:sp>
        <p:nvSpPr>
          <p:cNvPr id="1748" name="Google Shape;1748;g8eb3b06fd2_0_2543"/>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g8eb3b06fd2_0_255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54" name="Google Shape;1754;g8eb3b06fd2_0_255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755" name="Google Shape;1755;g8eb3b06fd2_0_255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756" name="Google Shape;1756;g8eb3b06fd2_0_255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757" name="Google Shape;1757;g8eb3b06fd2_0_255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53</a:t>
            </a:fld>
            <a:endParaRPr sz="900">
              <a:solidFill>
                <a:srgbClr val="898989"/>
              </a:solidFill>
              <a:latin typeface="Proxima Nova"/>
              <a:ea typeface="Proxima Nova"/>
              <a:cs typeface="Proxima Nova"/>
              <a:sym typeface="Proxima Nova"/>
            </a:endParaRPr>
          </a:p>
        </p:txBody>
      </p:sp>
      <p:sp>
        <p:nvSpPr>
          <p:cNvPr id="1758" name="Google Shape;1758;g8eb3b06fd2_0_255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59" name="Google Shape;1759;g8eb3b06fd2_0_255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0" name="Google Shape;1760;g8eb3b06fd2_0_255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761" name="Google Shape;1761;g8eb3b06fd2_0_2558"/>
          <p:cNvSpPr txBox="1"/>
          <p:nvPr/>
        </p:nvSpPr>
        <p:spPr>
          <a:xfrm>
            <a:off x="642175" y="622349"/>
            <a:ext cx="5493300" cy="837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a:t>
            </a:r>
            <a:r>
              <a:rPr lang="en-IN" sz="3600" b="0" i="0" u="none" strike="noStrike" cap="none">
                <a:solidFill>
                  <a:srgbClr val="F5333F"/>
                </a:solidFill>
                <a:latin typeface="Proxima Nova"/>
                <a:ea typeface="Proxima Nova"/>
                <a:cs typeface="Proxima Nova"/>
                <a:sym typeface="Proxima Nova"/>
              </a:rPr>
              <a:t>(Answer)</a:t>
            </a:r>
            <a:endParaRPr sz="3600" b="0" i="0" u="none" strike="noStrike" cap="none">
              <a:solidFill>
                <a:srgbClr val="F5333F"/>
              </a:solidFill>
              <a:latin typeface="Proxima Nova"/>
              <a:ea typeface="Proxima Nova"/>
              <a:cs typeface="Proxima Nova"/>
              <a:sym typeface="Proxima Nova"/>
            </a:endParaRPr>
          </a:p>
        </p:txBody>
      </p:sp>
      <p:pic>
        <p:nvPicPr>
          <p:cNvPr id="1762" name="Google Shape;1762;g8eb3b06fd2_0_2558"/>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763" name="Google Shape;1763;g8eb3b06fd2_0_2558"/>
          <p:cNvSpPr txBox="1"/>
          <p:nvPr/>
        </p:nvSpPr>
        <p:spPr>
          <a:xfrm>
            <a:off x="642175" y="1689300"/>
            <a:ext cx="7462800" cy="325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Which of the following testings is concerned with the behaviour of a whole product as per specified requirements?</a:t>
            </a:r>
            <a:endParaRPr/>
          </a:p>
          <a:p>
            <a:pPr marL="0" marR="0" lvl="0" indent="0" algn="l" rtl="0">
              <a:lnSpc>
                <a:spcPct val="100000"/>
              </a:lnSpc>
              <a:spcBef>
                <a:spcPts val="0"/>
              </a:spcBef>
              <a:spcAft>
                <a:spcPts val="0"/>
              </a:spcAft>
              <a:buClr>
                <a:srgbClr val="000000"/>
              </a:buClr>
              <a:buSzPts val="1800"/>
              <a:buFont typeface="Arial"/>
              <a:buNone/>
            </a:pPr>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Acceptance testing</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Component testing</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System testing</a:t>
            </a:r>
            <a:endParaRPr sz="1800" b="1">
              <a:solidFill>
                <a:srgbClr val="FF0000"/>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Integration testing</a:t>
            </a:r>
            <a:endParaRPr sz="1800">
              <a:solidFill>
                <a:schemeClr val="dk1"/>
              </a:solidFill>
              <a:latin typeface="Calibri"/>
              <a:ea typeface="Calibri"/>
              <a:cs typeface="Calibri"/>
              <a:sym typeface="Calibri"/>
            </a:endParaRPr>
          </a:p>
        </p:txBody>
      </p:sp>
      <p:sp>
        <p:nvSpPr>
          <p:cNvPr id="1764" name="Google Shape;1764;g8eb3b06fd2_0_255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g8eb3b06fd2_0_1011"/>
          <p:cNvSpPr txBox="1">
            <a:spLocks noGrp="1"/>
          </p:cNvSpPr>
          <p:nvPr>
            <p:ph type="title"/>
          </p:nvPr>
        </p:nvSpPr>
        <p:spPr>
          <a:xfrm>
            <a:off x="2089251" y="2246825"/>
            <a:ext cx="63678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Doubt Clearing (5 mins)</a:t>
            </a:r>
            <a:endParaRPr/>
          </a:p>
        </p:txBody>
      </p:sp>
      <p:sp>
        <p:nvSpPr>
          <p:cNvPr id="1770" name="Google Shape;1770;g8eb3b06fd2_0_10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sp>
        <p:nvSpPr>
          <p:cNvPr id="1775" name="Google Shape;1775;g8eb3b06fd2_0_2426"/>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55</a:t>
            </a:fld>
            <a:endParaRPr sz="900">
              <a:latin typeface="Proxima Nova"/>
              <a:ea typeface="Proxima Nova"/>
              <a:cs typeface="Proxima Nova"/>
              <a:sym typeface="Proxima Nova"/>
            </a:endParaRPr>
          </a:p>
        </p:txBody>
      </p:sp>
      <p:sp>
        <p:nvSpPr>
          <p:cNvPr id="1776" name="Google Shape;1776;g8eb3b06fd2_0_2426"/>
          <p:cNvSpPr txBox="1"/>
          <p:nvPr/>
        </p:nvSpPr>
        <p:spPr>
          <a:xfrm>
            <a:off x="347125" y="1992988"/>
            <a:ext cx="4380900" cy="1463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Non-</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F</a:t>
            </a:r>
            <a:r>
              <a:rPr lang="en-IN" sz="4800">
                <a:solidFill>
                  <a:srgbClr val="FFFFFF"/>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unctional Testing</a:t>
            </a:r>
            <a:endParaRPr sz="4800" b="0" i="0" strike="noStrike" cap="none">
              <a:solidFill>
                <a:srgbClr val="FFFFFF"/>
              </a:solidFill>
              <a:latin typeface="Calibri"/>
              <a:ea typeface="Calibri"/>
              <a:cs typeface="Calibri"/>
              <a:sym typeface="Calibri"/>
            </a:endParaRPr>
          </a:p>
        </p:txBody>
      </p:sp>
      <p:pic>
        <p:nvPicPr>
          <p:cNvPr id="1777" name="Google Shape;1777;g8eb3b06fd2_0_2426"/>
          <p:cNvPicPr preferRelativeResize="0"/>
          <p:nvPr/>
        </p:nvPicPr>
        <p:blipFill rotWithShape="1">
          <a:blip r:embed="rId4">
            <a:alphaModFix/>
          </a:blip>
          <a:srcRect l="49075"/>
          <a:stretch/>
        </p:blipFill>
        <p:spPr>
          <a:xfrm>
            <a:off x="5372099" y="989563"/>
            <a:ext cx="3297402" cy="3470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g8c52beda6f_0_19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56</a:t>
            </a:fld>
            <a:endParaRPr sz="900">
              <a:solidFill>
                <a:srgbClr val="FF0000"/>
              </a:solidFill>
              <a:latin typeface="Proxima Nova"/>
              <a:ea typeface="Proxima Nova"/>
              <a:cs typeface="Proxima Nova"/>
              <a:sym typeface="Proxima Nova"/>
            </a:endParaRPr>
          </a:p>
        </p:txBody>
      </p:sp>
      <p:sp>
        <p:nvSpPr>
          <p:cNvPr id="1783" name="Google Shape;1783;g8c52beda6f_0_19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a:t>
            </a:r>
            <a:r>
              <a:rPr lang="en-IN" sz="23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Testing</a:t>
            </a:r>
            <a:endParaRPr sz="2340" b="0" i="0" u="none" strike="noStrike" cap="none">
              <a:solidFill>
                <a:schemeClr val="lt1"/>
              </a:solidFill>
              <a:latin typeface="Proxima Nova"/>
              <a:ea typeface="Proxima Nova"/>
              <a:cs typeface="Proxima Nova"/>
              <a:sym typeface="Proxima Nova"/>
            </a:endParaRPr>
          </a:p>
        </p:txBody>
      </p:sp>
      <p:sp>
        <p:nvSpPr>
          <p:cNvPr id="1784" name="Google Shape;1784;g8c52beda6f_0_19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85" name="Google Shape;1785;g8c52beda6f_0_197"/>
          <p:cNvPicPr preferRelativeResize="0"/>
          <p:nvPr/>
        </p:nvPicPr>
        <p:blipFill>
          <a:blip r:embed="rId3">
            <a:alphaModFix/>
          </a:blip>
          <a:stretch>
            <a:fillRect/>
          </a:stretch>
        </p:blipFill>
        <p:spPr>
          <a:xfrm>
            <a:off x="2493162" y="981500"/>
            <a:ext cx="4157674" cy="404261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sp>
        <p:nvSpPr>
          <p:cNvPr id="1790" name="Google Shape;1790;g8eb3b06fd2_0_244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57</a:t>
            </a:fld>
            <a:endParaRPr sz="900">
              <a:latin typeface="Proxima Nova"/>
              <a:ea typeface="Proxima Nova"/>
              <a:cs typeface="Proxima Nova"/>
              <a:sym typeface="Proxima Nova"/>
            </a:endParaRPr>
          </a:p>
        </p:txBody>
      </p:sp>
      <p:sp>
        <p:nvSpPr>
          <p:cNvPr id="1791" name="Google Shape;1791;g8eb3b06fd2_0_2448"/>
          <p:cNvSpPr txBox="1"/>
          <p:nvPr/>
        </p:nvSpPr>
        <p:spPr>
          <a:xfrm>
            <a:off x="554925" y="1798500"/>
            <a:ext cx="3726000" cy="15465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Performance Testing</a:t>
            </a:r>
            <a:endParaRPr sz="4800" b="0" i="0" strike="noStrike" cap="none">
              <a:solidFill>
                <a:srgbClr val="FFFFFF"/>
              </a:solidFill>
              <a:latin typeface="Calibri"/>
              <a:ea typeface="Calibri"/>
              <a:cs typeface="Calibri"/>
              <a:sym typeface="Calibri"/>
            </a:endParaRPr>
          </a:p>
        </p:txBody>
      </p:sp>
      <p:pic>
        <p:nvPicPr>
          <p:cNvPr id="1792" name="Google Shape;1792;g8eb3b06fd2_0_2448"/>
          <p:cNvPicPr preferRelativeResize="0"/>
          <p:nvPr/>
        </p:nvPicPr>
        <p:blipFill>
          <a:blip r:embed="rId3">
            <a:alphaModFix/>
          </a:blip>
          <a:stretch>
            <a:fillRect/>
          </a:stretch>
        </p:blipFill>
        <p:spPr>
          <a:xfrm>
            <a:off x="5048178" y="881500"/>
            <a:ext cx="3476700" cy="3380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g8c52beda6f_0_19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58</a:t>
            </a:fld>
            <a:endParaRPr/>
          </a:p>
        </p:txBody>
      </p:sp>
      <p:sp>
        <p:nvSpPr>
          <p:cNvPr id="1799" name="Google Shape;1799;g8c52beda6f_0_190"/>
          <p:cNvSpPr txBox="1"/>
          <p:nvPr/>
        </p:nvSpPr>
        <p:spPr>
          <a:xfrm>
            <a:off x="316675" y="1189800"/>
            <a:ext cx="8335800" cy="27639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chemeClr val="dk1"/>
              </a:buClr>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Performance testing</a:t>
            </a:r>
            <a:r>
              <a:rPr lang="en-IN" sz="1500">
                <a:solidFill>
                  <a:schemeClr val="dk1"/>
                </a:solidFill>
                <a:highlight>
                  <a:srgbClr val="FFFFFF"/>
                </a:highlight>
                <a:latin typeface="Proxima Nova"/>
                <a:ea typeface="Proxima Nova"/>
                <a:cs typeface="Proxima Nova"/>
                <a:sym typeface="Proxima Nova"/>
              </a:rPr>
              <a:t> is used to evaluate how a system performs with regard to responsiveness and stability under a particular traffic. </a:t>
            </a:r>
            <a:endParaRPr sz="1500">
              <a:solidFill>
                <a:schemeClr val="dk1"/>
              </a:solidFill>
              <a:highlight>
                <a:srgbClr val="FFFFFF"/>
              </a:highlight>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Performance tests are typically conducted to evaluate the speed, robustness, reliability and</a:t>
            </a:r>
            <a:r>
              <a:rPr lang="en-IN" sz="1500">
                <a:solidFill>
                  <a:schemeClr val="dk1"/>
                </a:solidFill>
                <a:highlight>
                  <a:schemeClr val="lt1"/>
                </a:highlight>
                <a:latin typeface="Proxima Nova"/>
                <a:ea typeface="Proxima Nova"/>
                <a:cs typeface="Proxima Nova"/>
                <a:sym typeface="Proxima Nova"/>
              </a:rPr>
              <a:t> size of</a:t>
            </a:r>
            <a:r>
              <a:rPr lang="en-IN" sz="1500">
                <a:solidFill>
                  <a:schemeClr val="dk1"/>
                </a:solidFill>
                <a:highlight>
                  <a:srgbClr val="FFFFFF"/>
                </a:highlight>
                <a:latin typeface="Proxima Nova"/>
                <a:ea typeface="Proxima Nova"/>
                <a:cs typeface="Proxima Nova"/>
                <a:sym typeface="Proxima Nova"/>
              </a:rPr>
              <a:t> an application. The process includes ‘performance’ indicators such as:</a:t>
            </a:r>
            <a:endParaRPr sz="1500">
              <a:solidFill>
                <a:schemeClr val="dk1"/>
              </a:solidFill>
              <a:highlight>
                <a:srgbClr val="FFFFFF"/>
              </a:highlight>
              <a:latin typeface="Proxima Nova"/>
              <a:ea typeface="Proxima Nova"/>
              <a:cs typeface="Proxima Nova"/>
              <a:sym typeface="Proxima Nova"/>
            </a:endParaRPr>
          </a:p>
          <a:p>
            <a:pPr marL="914400" marR="0" lvl="1" indent="-323850" algn="l" rtl="0">
              <a:lnSpc>
                <a:spcPct val="100000"/>
              </a:lnSpc>
              <a:spcBef>
                <a:spcPts val="50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Browser, page and network response times (rps/rpm)</a:t>
            </a:r>
            <a:endParaRPr sz="1500">
              <a:solidFill>
                <a:schemeClr val="dk1"/>
              </a:solidFill>
              <a:highlight>
                <a:srgbClr val="FFFFFF"/>
              </a:highlight>
              <a:latin typeface="Proxima Nova"/>
              <a:ea typeface="Proxima Nova"/>
              <a:cs typeface="Proxima Nova"/>
              <a:sym typeface="Proxima Nova"/>
            </a:endParaRPr>
          </a:p>
          <a:p>
            <a:pPr marL="914400" marR="0" lvl="1" indent="-323850" algn="l" rtl="0">
              <a:lnSpc>
                <a:spcPct val="100000"/>
              </a:lnSpc>
              <a:spcBef>
                <a:spcPts val="50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Server request processing times (rpm/rps)</a:t>
            </a:r>
            <a:endParaRPr sz="1500">
              <a:solidFill>
                <a:schemeClr val="dk1"/>
              </a:solidFill>
              <a:highlight>
                <a:srgbClr val="FFFFFF"/>
              </a:highlight>
              <a:latin typeface="Proxima Nova"/>
              <a:ea typeface="Proxima Nova"/>
              <a:cs typeface="Proxima Nova"/>
              <a:sym typeface="Proxima Nova"/>
            </a:endParaRPr>
          </a:p>
          <a:p>
            <a:pPr marL="914400" marR="0" lvl="1" indent="-323850" algn="l" rtl="0">
              <a:lnSpc>
                <a:spcPct val="100000"/>
              </a:lnSpc>
              <a:spcBef>
                <a:spcPts val="50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Acceptable concurrent user volumes</a:t>
            </a:r>
            <a:endParaRPr sz="1500">
              <a:solidFill>
                <a:schemeClr val="dk1"/>
              </a:solidFill>
              <a:highlight>
                <a:srgbClr val="FFFFFF"/>
              </a:highlight>
              <a:latin typeface="Proxima Nova"/>
              <a:ea typeface="Proxima Nova"/>
              <a:cs typeface="Proxima Nova"/>
              <a:sym typeface="Proxima Nova"/>
            </a:endParaRPr>
          </a:p>
          <a:p>
            <a:pPr marL="914400" marR="0" lvl="1" indent="-323850" algn="l" rtl="0">
              <a:lnSpc>
                <a:spcPct val="100000"/>
              </a:lnSpc>
              <a:spcBef>
                <a:spcPts val="50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Processor memory consumption, CPU </a:t>
            </a:r>
            <a:r>
              <a:rPr lang="en-IN" sz="1500">
                <a:solidFill>
                  <a:schemeClr val="dk1"/>
                </a:solidFill>
                <a:highlight>
                  <a:srgbClr val="FFFFFF"/>
                </a:highlight>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util</a:t>
            </a:r>
            <a:r>
              <a:rPr lang="en-IN" sz="1500">
                <a:solidFill>
                  <a:schemeClr val="dk1"/>
                </a:solidFill>
                <a:highlight>
                  <a:srgbClr val="FFFFFF"/>
                </a:highlight>
                <a:latin typeface="Proxima Nova"/>
                <a:ea typeface="Proxima Nova"/>
                <a:cs typeface="Proxima Nova"/>
                <a:sym typeface="Proxima Nova"/>
              </a:rPr>
              <a:t>isation, memory utilisation, etc</a:t>
            </a:r>
            <a:endParaRPr sz="1500">
              <a:solidFill>
                <a:schemeClr val="dk1"/>
              </a:solidFill>
              <a:highlight>
                <a:srgbClr val="FFFFFF"/>
              </a:highlight>
              <a:latin typeface="Proxima Nova"/>
              <a:ea typeface="Proxima Nova"/>
              <a:cs typeface="Proxima Nova"/>
              <a:sym typeface="Proxima Nova"/>
            </a:endParaRPr>
          </a:p>
        </p:txBody>
      </p:sp>
      <p:sp>
        <p:nvSpPr>
          <p:cNvPr id="1800" name="Google Shape;1800;g8c52beda6f_0_190"/>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801" name="Google Shape;1801;g8c52beda6f_0_19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2" name="Google Shape;1802;g8c52beda6f_0_190"/>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Performance Testing</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g8eb3b06fd2_0_2485"/>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808" name="Google Shape;1808;g8eb3b06fd2_0_248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809" name="Google Shape;1809;g8eb3b06fd2_0_248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810" name="Google Shape;1810;g8eb3b06fd2_0_248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811" name="Google Shape;1811;g8eb3b06fd2_0_248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59</a:t>
            </a:fld>
            <a:endParaRPr sz="900">
              <a:solidFill>
                <a:srgbClr val="898989"/>
              </a:solidFill>
              <a:latin typeface="Proxima Nova"/>
              <a:ea typeface="Proxima Nova"/>
              <a:cs typeface="Proxima Nova"/>
              <a:sym typeface="Proxima Nova"/>
            </a:endParaRPr>
          </a:p>
        </p:txBody>
      </p:sp>
      <p:sp>
        <p:nvSpPr>
          <p:cNvPr id="1812" name="Google Shape;1812;g8eb3b06fd2_0_248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3" name="Google Shape;1813;g8eb3b06fd2_0_248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4" name="Google Shape;1814;g8eb3b06fd2_0_248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815" name="Google Shape;1815;g8eb3b06fd2_0_2485"/>
          <p:cNvSpPr txBox="1"/>
          <p:nvPr/>
        </p:nvSpPr>
        <p:spPr>
          <a:xfrm>
            <a:off x="642175" y="622350"/>
            <a:ext cx="5493300" cy="978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7(15 Sec)</a:t>
            </a:r>
            <a:endParaRPr sz="3600" b="0" i="0" u="none" strike="noStrike" cap="none">
              <a:solidFill>
                <a:srgbClr val="F5333F"/>
              </a:solidFill>
              <a:latin typeface="Proxima Nova"/>
              <a:ea typeface="Proxima Nova"/>
              <a:cs typeface="Proxima Nova"/>
              <a:sym typeface="Proxima Nova"/>
            </a:endParaRPr>
          </a:p>
        </p:txBody>
      </p:sp>
      <p:pic>
        <p:nvPicPr>
          <p:cNvPr id="1816" name="Google Shape;1816;g8eb3b06fd2_0_248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817" name="Google Shape;1817;g8eb3b06fd2_0_248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59</a:t>
            </a:fld>
            <a:endParaRPr/>
          </a:p>
        </p:txBody>
      </p:sp>
      <p:sp>
        <p:nvSpPr>
          <p:cNvPr id="1818" name="Google Shape;1818;g8eb3b06fd2_0_2485"/>
          <p:cNvSpPr txBox="1"/>
          <p:nvPr/>
        </p:nvSpPr>
        <p:spPr>
          <a:xfrm>
            <a:off x="642175" y="1710100"/>
            <a:ext cx="73611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Some more specific reasons for conducting performance testing include:</a:t>
            </a:r>
            <a:endParaRPr/>
          </a:p>
          <a:p>
            <a:pPr marL="0" marR="0" lvl="0" indent="0" algn="l" rtl="0">
              <a:lnSpc>
                <a:spcPct val="100000"/>
              </a:lnSpc>
              <a:spcBef>
                <a:spcPts val="0"/>
              </a:spcBef>
              <a:spcAft>
                <a:spcPts val="0"/>
              </a:spcAft>
              <a:buClr>
                <a:srgbClr val="000000"/>
              </a:buClr>
              <a:buSzPts val="1800"/>
              <a:buFont typeface="Arial"/>
              <a:buNone/>
            </a:pPr>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Assessing release readiness</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Assessing infrastructure adequacy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Assessing adequacy of developed software’s performance</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Improving the efficiency of performance tuning</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All of the above</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8eb3b06fd2_0_170"/>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270" name="Google Shape;1270;g8eb3b06fd2_0_170"/>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71" name="Google Shape;1271;g8eb3b06fd2_0_170"/>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272" name="Google Shape;1272;g8eb3b06fd2_0_170"/>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273" name="Google Shape;1273;g8eb3b06fd2_0_170"/>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a:t>
            </a:fld>
            <a:endParaRPr sz="900">
              <a:solidFill>
                <a:srgbClr val="898989"/>
              </a:solidFill>
              <a:latin typeface="Proxima Nova"/>
              <a:ea typeface="Proxima Nova"/>
              <a:cs typeface="Proxima Nova"/>
              <a:sym typeface="Proxima Nova"/>
            </a:endParaRPr>
          </a:p>
        </p:txBody>
      </p:sp>
      <p:sp>
        <p:nvSpPr>
          <p:cNvPr id="1274" name="Google Shape;1274;g8eb3b06fd2_0_170"/>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5" name="Google Shape;1275;g8eb3b06fd2_0_170"/>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6" name="Google Shape;1276;g8eb3b06fd2_0_170"/>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77" name="Google Shape;1277;g8eb3b06fd2_0_170"/>
          <p:cNvSpPr txBox="1"/>
          <p:nvPr/>
        </p:nvSpPr>
        <p:spPr>
          <a:xfrm>
            <a:off x="642175" y="622349"/>
            <a:ext cx="5493300" cy="1040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1(</a:t>
            </a:r>
            <a:r>
              <a:rPr lang="en-IN" sz="3600">
                <a:solidFill>
                  <a:srgbClr val="F5333F"/>
                </a:solidFill>
                <a:latin typeface="Proxima Nova"/>
                <a:ea typeface="Proxima Nova"/>
                <a:cs typeface="Proxima Nova"/>
                <a:sym typeface="Proxima Nova"/>
              </a:rPr>
              <a:t>Answer</a:t>
            </a:r>
            <a:r>
              <a:rPr lang="en-IN" sz="3600" b="0" i="0" u="none" strike="noStrike" cap="none">
                <a:solidFill>
                  <a:srgbClr val="F5333F"/>
                </a:solidFill>
                <a:latin typeface="Proxima Nova"/>
                <a:ea typeface="Proxima Nova"/>
                <a:cs typeface="Proxima Nova"/>
                <a:sym typeface="Proxima Nova"/>
              </a:rPr>
              <a:t>)</a:t>
            </a:r>
            <a:endParaRPr sz="3600" b="0" i="0" u="none" strike="noStrike" cap="none">
              <a:solidFill>
                <a:srgbClr val="F5333F"/>
              </a:solidFill>
              <a:latin typeface="Proxima Nova"/>
              <a:ea typeface="Proxima Nova"/>
              <a:cs typeface="Proxima Nova"/>
              <a:sym typeface="Proxima Nova"/>
            </a:endParaRPr>
          </a:p>
        </p:txBody>
      </p:sp>
      <p:pic>
        <p:nvPicPr>
          <p:cNvPr id="1278" name="Google Shape;1278;g8eb3b06fd2_0_170"/>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279" name="Google Shape;1279;g8eb3b06fd2_0_170"/>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a:solidFill>
                  <a:srgbClr val="FF0000"/>
                </a:solidFill>
                <a:latin typeface="Proxima Nova"/>
                <a:ea typeface="Proxima Nova"/>
                <a:cs typeface="Proxima Nova"/>
                <a:sym typeface="Proxima Nova"/>
              </a:rPr>
              <a:t>6</a:t>
            </a:r>
            <a:endParaRPr sz="1400" b="0" i="0" u="none" strike="noStrike" cap="none">
              <a:solidFill>
                <a:srgbClr val="000000"/>
              </a:solidFill>
              <a:latin typeface="Arial"/>
              <a:ea typeface="Arial"/>
              <a:cs typeface="Arial"/>
              <a:sym typeface="Arial"/>
            </a:endParaRPr>
          </a:p>
        </p:txBody>
      </p:sp>
      <p:sp>
        <p:nvSpPr>
          <p:cNvPr id="1280" name="Google Shape;1280;g8eb3b06fd2_0_170"/>
          <p:cNvSpPr txBox="1"/>
          <p:nvPr/>
        </p:nvSpPr>
        <p:spPr>
          <a:xfrm>
            <a:off x="642175" y="1710100"/>
            <a:ext cx="76392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a:solidFill>
                  <a:schemeClr val="dk1"/>
                </a:solidFill>
                <a:latin typeface="Calibri"/>
                <a:ea typeface="Calibri"/>
                <a:cs typeface="Calibri"/>
                <a:sym typeface="Calibri"/>
              </a:rPr>
              <a:t>What do you understand by the term </a:t>
            </a:r>
            <a:r>
              <a:rPr lang="en-IN" sz="1800" b="1">
                <a:solidFill>
                  <a:schemeClr val="dk1"/>
                </a:solidFill>
                <a:latin typeface="Calibri"/>
                <a:ea typeface="Calibri"/>
                <a:cs typeface="Calibri"/>
                <a:sym typeface="Calibri"/>
              </a:rPr>
              <a:t>Software Testing</a:t>
            </a: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lvl="0" indent="0" algn="l" rtl="0">
              <a:spcBef>
                <a:spcPts val="0"/>
              </a:spcBef>
              <a:spcAft>
                <a:spcPts val="0"/>
              </a:spcAft>
              <a:buNone/>
            </a:pPr>
            <a:r>
              <a:rPr lang="en-IN" sz="1800">
                <a:solidFill>
                  <a:schemeClr val="dk1"/>
                </a:solidFill>
                <a:latin typeface="Calibri"/>
                <a:ea typeface="Calibri"/>
                <a:cs typeface="Calibri"/>
                <a:sym typeface="Calibri"/>
              </a:rPr>
              <a:t>(</a:t>
            </a:r>
            <a:r>
              <a:rPr lang="en-IN" sz="1800" b="1">
                <a:solidFill>
                  <a:schemeClr val="dk1"/>
                </a:solidFill>
                <a:latin typeface="Calibri"/>
                <a:ea typeface="Calibri"/>
                <a:cs typeface="Calibri"/>
                <a:sym typeface="Calibri"/>
              </a:rPr>
              <a:t>Note:</a:t>
            </a:r>
            <a:r>
              <a:rPr lang="en-IN" sz="1800">
                <a:solidFill>
                  <a:schemeClr val="dk1"/>
                </a:solidFill>
                <a:latin typeface="Calibri"/>
                <a:ea typeface="Calibri"/>
                <a:cs typeface="Calibri"/>
                <a:sym typeface="Calibri"/>
              </a:rPr>
              <a:t> More than one option may be correct)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42900" algn="l"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It is a process to verify whether the results obtained are equal to the expected results.</a:t>
            </a:r>
            <a:endParaRPr sz="1800" b="1">
              <a:solidFill>
                <a:srgbClr val="FF0000"/>
              </a:solidFill>
              <a:latin typeface="Calibri"/>
              <a:ea typeface="Calibri"/>
              <a:cs typeface="Calibri"/>
              <a:sym typeface="Calibri"/>
            </a:endParaRPr>
          </a:p>
          <a:p>
            <a:pPr marL="457200" lvl="0" indent="-342900" algn="l"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It helps to identify errors and bugs in the system.</a:t>
            </a:r>
            <a:endParaRPr sz="1800" b="1">
              <a:solidFill>
                <a:srgbClr val="FF0000"/>
              </a:solidFill>
              <a:latin typeface="Calibri"/>
              <a:ea typeface="Calibri"/>
              <a:cs typeface="Calibri"/>
              <a:sym typeface="Calibri"/>
            </a:endParaRPr>
          </a:p>
          <a:p>
            <a:pPr marL="457200" lvl="0" indent="-342900" algn="l"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It ensures quality and accuracy of the product.</a:t>
            </a:r>
            <a:endParaRPr sz="1800" b="1">
              <a:solidFill>
                <a:srgbClr val="FF0000"/>
              </a:solidFill>
              <a:latin typeface="Calibri"/>
              <a:ea typeface="Calibri"/>
              <a:cs typeface="Calibri"/>
              <a:sym typeface="Calibri"/>
            </a:endParaRPr>
          </a:p>
          <a:p>
            <a:pPr marL="457200" lvl="0" indent="-342900" algn="l" rtl="0">
              <a:spcBef>
                <a:spcPts val="1200"/>
              </a:spcBef>
              <a:spcAft>
                <a:spcPts val="1200"/>
              </a:spcAft>
              <a:buClr>
                <a:srgbClr val="FF0000"/>
              </a:buClr>
              <a:buSzPts val="1800"/>
              <a:buFont typeface="Calibri"/>
              <a:buAutoNum type="arabicPeriod"/>
            </a:pPr>
            <a:r>
              <a:rPr lang="en-IN" sz="1800" b="1">
                <a:solidFill>
                  <a:srgbClr val="FF0000"/>
                </a:solidFill>
                <a:latin typeface="Calibri"/>
                <a:ea typeface="Calibri"/>
                <a:cs typeface="Calibri"/>
                <a:sym typeface="Calibri"/>
              </a:rPr>
              <a:t>It helps in improving system performance.</a:t>
            </a:r>
            <a:endParaRPr sz="1800" b="1">
              <a:solidFill>
                <a:srgbClr val="FF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g8eb3b06fd2_0_2500"/>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824" name="Google Shape;1824;g8eb3b06fd2_0_2500"/>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825" name="Google Shape;1825;g8eb3b06fd2_0_2500"/>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1826" name="Google Shape;1826;g8eb3b06fd2_0_2500"/>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827" name="Google Shape;1827;g8eb3b06fd2_0_2500"/>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60</a:t>
            </a:fld>
            <a:endParaRPr sz="900">
              <a:solidFill>
                <a:srgbClr val="898989"/>
              </a:solidFill>
              <a:latin typeface="Proxima Nova"/>
              <a:ea typeface="Proxima Nova"/>
              <a:cs typeface="Proxima Nova"/>
              <a:sym typeface="Proxima Nova"/>
            </a:endParaRPr>
          </a:p>
        </p:txBody>
      </p:sp>
      <p:sp>
        <p:nvSpPr>
          <p:cNvPr id="1828" name="Google Shape;1828;g8eb3b06fd2_0_2500"/>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9" name="Google Shape;1829;g8eb3b06fd2_0_2500"/>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0" name="Google Shape;1830;g8eb3b06fd2_0_2500"/>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831" name="Google Shape;1831;g8eb3b06fd2_0_2500"/>
          <p:cNvSpPr txBox="1"/>
          <p:nvPr/>
        </p:nvSpPr>
        <p:spPr>
          <a:xfrm>
            <a:off x="642175" y="622350"/>
            <a:ext cx="5493300" cy="9675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7(Answer)</a:t>
            </a:r>
            <a:endParaRPr sz="3600" b="0" i="0" u="none" strike="noStrike" cap="none">
              <a:solidFill>
                <a:srgbClr val="F5333F"/>
              </a:solidFill>
              <a:latin typeface="Proxima Nova"/>
              <a:ea typeface="Proxima Nova"/>
              <a:cs typeface="Proxima Nova"/>
              <a:sym typeface="Proxima Nova"/>
            </a:endParaRPr>
          </a:p>
        </p:txBody>
      </p:sp>
      <p:pic>
        <p:nvPicPr>
          <p:cNvPr id="1832" name="Google Shape;1832;g8eb3b06fd2_0_2500"/>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833" name="Google Shape;1833;g8eb3b06fd2_0_250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60</a:t>
            </a:fld>
            <a:endParaRPr/>
          </a:p>
        </p:txBody>
      </p:sp>
      <p:sp>
        <p:nvSpPr>
          <p:cNvPr id="1834" name="Google Shape;1834;g8eb3b06fd2_0_2500"/>
          <p:cNvSpPr txBox="1"/>
          <p:nvPr/>
        </p:nvSpPr>
        <p:spPr>
          <a:xfrm>
            <a:off x="642175" y="1710100"/>
            <a:ext cx="73611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Some more specific reasons for conducting performance testing include:</a:t>
            </a:r>
            <a:endParaRPr/>
          </a:p>
          <a:p>
            <a:pPr marL="0" marR="0" lvl="0" indent="0" algn="l" rtl="0">
              <a:lnSpc>
                <a:spcPct val="100000"/>
              </a:lnSpc>
              <a:spcBef>
                <a:spcPts val="0"/>
              </a:spcBef>
              <a:spcAft>
                <a:spcPts val="0"/>
              </a:spcAft>
              <a:buClr>
                <a:srgbClr val="000000"/>
              </a:buClr>
              <a:buSzPts val="1800"/>
              <a:buFont typeface="Arial"/>
              <a:buNone/>
            </a:pPr>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Assessing release readiness</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Assessing infrastructure adequacy</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Assessing adequacy of developed software’s performance</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Improving the efficiency of performance tuning</a:t>
            </a:r>
            <a:endParaRPr sz="1800">
              <a:solidFill>
                <a:schemeClr val="dk1"/>
              </a:solidFill>
              <a:latin typeface="Calibri"/>
              <a:ea typeface="Calibri"/>
              <a:cs typeface="Calibri"/>
              <a:sym typeface="Calibri"/>
            </a:endParaRPr>
          </a:p>
          <a:p>
            <a:pPr marL="457200" lvl="0" indent="-342900" algn="l" rtl="0">
              <a:spcBef>
                <a:spcPts val="1200"/>
              </a:spcBef>
              <a:spcAft>
                <a:spcPts val="1200"/>
              </a:spcAft>
              <a:buClr>
                <a:srgbClr val="FF0000"/>
              </a:buClr>
              <a:buSzPts val="1800"/>
              <a:buFont typeface="Calibri"/>
              <a:buAutoNum type="arabicPeriod"/>
            </a:pPr>
            <a:r>
              <a:rPr lang="en-IN" sz="1800" b="1">
                <a:solidFill>
                  <a:srgbClr val="FF0000"/>
                </a:solidFill>
                <a:latin typeface="Calibri"/>
                <a:ea typeface="Calibri"/>
                <a:cs typeface="Calibri"/>
                <a:sym typeface="Calibri"/>
              </a:rPr>
              <a:t>All of the above</a:t>
            </a:r>
            <a:endParaRPr sz="1800" b="1">
              <a:solidFill>
                <a:srgbClr val="FF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838"/>
        <p:cNvGrpSpPr/>
        <p:nvPr/>
      </p:nvGrpSpPr>
      <p:grpSpPr>
        <a:xfrm>
          <a:off x="0" y="0"/>
          <a:ext cx="0" cy="0"/>
          <a:chOff x="0" y="0"/>
          <a:chExt cx="0" cy="0"/>
        </a:xfrm>
      </p:grpSpPr>
      <p:sp>
        <p:nvSpPr>
          <p:cNvPr id="1839" name="Google Shape;1839;g8eb3b06fd2_0_2454"/>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61</a:t>
            </a:fld>
            <a:endParaRPr sz="900">
              <a:latin typeface="Proxima Nova"/>
              <a:ea typeface="Proxima Nova"/>
              <a:cs typeface="Proxima Nova"/>
              <a:sym typeface="Proxima Nova"/>
            </a:endParaRPr>
          </a:p>
        </p:txBody>
      </p:sp>
      <p:sp>
        <p:nvSpPr>
          <p:cNvPr id="1840" name="Google Shape;1840;g8eb3b06fd2_0_2454"/>
          <p:cNvSpPr txBox="1"/>
          <p:nvPr/>
        </p:nvSpPr>
        <p:spPr>
          <a:xfrm>
            <a:off x="513375" y="2204700"/>
            <a:ext cx="5954100" cy="734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Security Testing (Optional)</a:t>
            </a:r>
            <a:endParaRPr sz="4800" b="0" i="0" strike="noStrike" cap="none">
              <a:solidFill>
                <a:srgbClr val="FFFFFF"/>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845"/>
        <p:cNvGrpSpPr/>
        <p:nvPr/>
      </p:nvGrpSpPr>
      <p:grpSpPr>
        <a:xfrm>
          <a:off x="0" y="0"/>
          <a:ext cx="0" cy="0"/>
          <a:chOff x="0" y="0"/>
          <a:chExt cx="0" cy="0"/>
        </a:xfrm>
      </p:grpSpPr>
      <p:sp>
        <p:nvSpPr>
          <p:cNvPr id="1846" name="Google Shape;1846;g8c52beda6f_0_221"/>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62</a:t>
            </a:fld>
            <a:endParaRPr/>
          </a:p>
        </p:txBody>
      </p:sp>
      <p:sp>
        <p:nvSpPr>
          <p:cNvPr id="1847" name="Google Shape;1847;g8c52beda6f_0_221"/>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848" name="Google Shape;1848;g8c52beda6f_0_22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9" name="Google Shape;1849;g8c52beda6f_0_221"/>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Security Testing</a:t>
            </a:r>
            <a:endParaRPr sz="1840" b="0" i="0" u="none" strike="noStrike" cap="none">
              <a:solidFill>
                <a:schemeClr val="lt1"/>
              </a:solidFill>
              <a:latin typeface="Proxima Nova"/>
              <a:ea typeface="Proxima Nova"/>
              <a:cs typeface="Proxima Nova"/>
              <a:sym typeface="Proxima Nova"/>
            </a:endParaRPr>
          </a:p>
        </p:txBody>
      </p:sp>
      <p:sp>
        <p:nvSpPr>
          <p:cNvPr id="1850" name="Google Shape;1850;g8c52beda6f_0_221"/>
          <p:cNvSpPr txBox="1"/>
          <p:nvPr/>
        </p:nvSpPr>
        <p:spPr>
          <a:xfrm>
            <a:off x="394625" y="1117500"/>
            <a:ext cx="4392000" cy="37713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Security testing</a:t>
            </a:r>
            <a:r>
              <a:rPr lang="en-IN" sz="1500">
                <a:highlight>
                  <a:srgbClr val="FFFFFF"/>
                </a:highlight>
                <a:latin typeface="Proxima Nova"/>
                <a:ea typeface="Proxima Nova"/>
                <a:cs typeface="Proxima Nova"/>
                <a:sym typeface="Proxima Nova"/>
              </a:rPr>
              <a:t> is performed with the aim to unveil flaws in security mechanisms, and detect vulnerabilities or weaknesses of the software application that is being tested.</a:t>
            </a:r>
            <a:endParaRPr sz="1500">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The goal of security testing is to identify pitfalls of the system and evaluate its potential vulnerabilities in advance, so it does not stop functioning or is exploited by hackers.</a:t>
            </a:r>
            <a:endParaRPr sz="1500">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It also helps in detecting possible security risks in the system and also enables developers to fix them through coding (Ethical Hacking).</a:t>
            </a:r>
            <a:endParaRPr sz="1500">
              <a:highlight>
                <a:srgbClr val="FFFFFF"/>
              </a:highlight>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500">
              <a:highlight>
                <a:srgbClr val="FFFFFF"/>
              </a:highlight>
              <a:latin typeface="Proxima Nova"/>
              <a:ea typeface="Proxima Nova"/>
              <a:cs typeface="Proxima Nova"/>
              <a:sym typeface="Proxima Nova"/>
            </a:endParaRPr>
          </a:p>
        </p:txBody>
      </p:sp>
      <p:pic>
        <p:nvPicPr>
          <p:cNvPr id="1851" name="Google Shape;1851;g8c52beda6f_0_221"/>
          <p:cNvPicPr preferRelativeResize="0"/>
          <p:nvPr/>
        </p:nvPicPr>
        <p:blipFill>
          <a:blip r:embed="rId4">
            <a:alphaModFix/>
          </a:blip>
          <a:stretch>
            <a:fillRect/>
          </a:stretch>
        </p:blipFill>
        <p:spPr>
          <a:xfrm>
            <a:off x="5015225" y="1133901"/>
            <a:ext cx="3976373" cy="347844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1855"/>
        <p:cNvGrpSpPr/>
        <p:nvPr/>
      </p:nvGrpSpPr>
      <p:grpSpPr>
        <a:xfrm>
          <a:off x="0" y="0"/>
          <a:ext cx="0" cy="0"/>
          <a:chOff x="0" y="0"/>
          <a:chExt cx="0" cy="0"/>
        </a:xfrm>
      </p:grpSpPr>
      <p:sp>
        <p:nvSpPr>
          <p:cNvPr id="1856" name="Google Shape;1856;g8eb3b06fd2_0_2515"/>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63</a:t>
            </a:fld>
            <a:endParaRPr sz="900">
              <a:latin typeface="Proxima Nova"/>
              <a:ea typeface="Proxima Nova"/>
              <a:cs typeface="Proxima Nova"/>
              <a:sym typeface="Proxima Nova"/>
            </a:endParaRPr>
          </a:p>
        </p:txBody>
      </p:sp>
      <p:sp>
        <p:nvSpPr>
          <p:cNvPr id="1857" name="Google Shape;1857;g8eb3b06fd2_0_2515"/>
          <p:cNvSpPr txBox="1"/>
          <p:nvPr/>
        </p:nvSpPr>
        <p:spPr>
          <a:xfrm>
            <a:off x="513375" y="1892100"/>
            <a:ext cx="3840300" cy="13593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Compatibility </a:t>
            </a:r>
            <a:endParaRPr sz="4800">
              <a:solidFill>
                <a:srgbClr val="FFFFFF"/>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Testing</a:t>
            </a:r>
            <a:endParaRPr sz="4800">
              <a:solidFill>
                <a:srgbClr val="FFFFFF"/>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(Optional)</a:t>
            </a:r>
            <a:endParaRPr sz="4800">
              <a:solidFill>
                <a:schemeClr val="lt1"/>
              </a:solidFill>
              <a:latin typeface="Calibri"/>
              <a:ea typeface="Calibri"/>
              <a:cs typeface="Calibri"/>
              <a:sym typeface="Calibri"/>
            </a:endParaRPr>
          </a:p>
          <a:p>
            <a:pPr marL="0" lvl="0" indent="0" algn="l" rtl="0">
              <a:lnSpc>
                <a:spcPct val="80000"/>
              </a:lnSpc>
              <a:spcBef>
                <a:spcPts val="0"/>
              </a:spcBef>
              <a:spcAft>
                <a:spcPts val="0"/>
              </a:spcAft>
              <a:buClr>
                <a:schemeClr val="lt1"/>
              </a:buClr>
              <a:buSzPts val="2340"/>
              <a:buFont typeface="Proxima Nova"/>
              <a:buNone/>
            </a:pPr>
            <a:endParaRPr sz="4800">
              <a:solidFill>
                <a:srgbClr val="FFFFFF"/>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862"/>
        <p:cNvGrpSpPr/>
        <p:nvPr/>
      </p:nvGrpSpPr>
      <p:grpSpPr>
        <a:xfrm>
          <a:off x="0" y="0"/>
          <a:ext cx="0" cy="0"/>
          <a:chOff x="0" y="0"/>
          <a:chExt cx="0" cy="0"/>
        </a:xfrm>
      </p:grpSpPr>
      <p:sp>
        <p:nvSpPr>
          <p:cNvPr id="1863" name="Google Shape;1863;g8c52beda6f_0_84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64</a:t>
            </a:fld>
            <a:endParaRPr/>
          </a:p>
        </p:txBody>
      </p:sp>
      <p:sp>
        <p:nvSpPr>
          <p:cNvPr id="1864" name="Google Shape;1864;g8c52beda6f_0_844"/>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865" name="Google Shape;1865;g8c52beda6f_0_844"/>
          <p:cNvSpPr txBox="1"/>
          <p:nvPr/>
        </p:nvSpPr>
        <p:spPr>
          <a:xfrm>
            <a:off x="386000" y="1194975"/>
            <a:ext cx="8335800" cy="25740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chemeClr val="dk1"/>
              </a:buClr>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Compatibility testing</a:t>
            </a:r>
            <a:r>
              <a:rPr lang="en-IN" sz="1500">
                <a:solidFill>
                  <a:schemeClr val="dk1"/>
                </a:solidFill>
                <a:highlight>
                  <a:srgbClr val="FFFFFF"/>
                </a:highlight>
                <a:latin typeface="Proxima Nova"/>
                <a:ea typeface="Proxima Nova"/>
                <a:cs typeface="Proxima Nova"/>
                <a:sym typeface="Proxima Nova"/>
              </a:rPr>
              <a:t> is essential in the current market due to the great diversity of existing platforms and hardware. One must have knowledge of this diversity and also ensure that their app/software is functioning seamlessly across different operating systems, browsers and devices.</a:t>
            </a:r>
            <a:endParaRPr sz="1500">
              <a:solidFill>
                <a:schemeClr val="dk1"/>
              </a:solidFill>
              <a:highlight>
                <a:srgbClr val="FFFFFF"/>
              </a:highlight>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marR="0" lvl="0" indent="-323850" algn="l" rtl="0">
              <a:lnSpc>
                <a:spcPct val="100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Compatibility testing is conducted to ensure that the final product performs as expected on devices of various specifications.</a:t>
            </a:r>
            <a:endParaRPr sz="1500">
              <a:solidFill>
                <a:schemeClr val="dk1"/>
              </a:solidFill>
              <a:highlight>
                <a:srgbClr val="FFFFFF"/>
              </a:highlight>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500">
              <a:solidFill>
                <a:srgbClr val="394A58"/>
              </a:solidFill>
              <a:highlight>
                <a:srgbClr val="FFFFFF"/>
              </a:highlight>
              <a:latin typeface="Proxima Nova"/>
              <a:ea typeface="Proxima Nova"/>
              <a:cs typeface="Proxima Nova"/>
              <a:sym typeface="Proxima Nova"/>
            </a:endParaRPr>
          </a:p>
        </p:txBody>
      </p:sp>
      <p:sp>
        <p:nvSpPr>
          <p:cNvPr id="1866" name="Google Shape;1866;g8c52beda6f_0_84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7" name="Google Shape;1867;g8c52beda6f_0_844"/>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Compatibility Testing</a:t>
            </a:r>
            <a:endParaRPr sz="1840" b="0" i="0" u="none" strike="noStrike" cap="none">
              <a:solidFill>
                <a:schemeClr val="lt1"/>
              </a:solidFill>
              <a:latin typeface="Proxima Nova"/>
              <a:ea typeface="Proxima Nova"/>
              <a:cs typeface="Proxima Nova"/>
              <a:sym typeface="Proxima Nova"/>
            </a:endParaRPr>
          </a:p>
        </p:txBody>
      </p:sp>
      <p:sp>
        <p:nvSpPr>
          <p:cNvPr id="1868" name="Google Shape;1868;g8c52beda6f_0_844"/>
          <p:cNvSpPr/>
          <p:nvPr/>
        </p:nvSpPr>
        <p:spPr>
          <a:xfrm>
            <a:off x="2655600" y="4040450"/>
            <a:ext cx="1652100" cy="6132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Compatibility </a:t>
            </a:r>
            <a:endParaRPr b="1"/>
          </a:p>
          <a:p>
            <a:pPr marL="0" lvl="0" indent="0" algn="ctr" rtl="0">
              <a:spcBef>
                <a:spcPts val="0"/>
              </a:spcBef>
              <a:spcAft>
                <a:spcPts val="0"/>
              </a:spcAft>
              <a:buNone/>
            </a:pPr>
            <a:r>
              <a:rPr lang="en-IN" b="1"/>
              <a:t>Testing</a:t>
            </a:r>
            <a:endParaRPr b="1"/>
          </a:p>
        </p:txBody>
      </p:sp>
      <p:sp>
        <p:nvSpPr>
          <p:cNvPr id="1869" name="Google Shape;1869;g8c52beda6f_0_844"/>
          <p:cNvSpPr/>
          <p:nvPr/>
        </p:nvSpPr>
        <p:spPr>
          <a:xfrm>
            <a:off x="4836300" y="3954400"/>
            <a:ext cx="1652100" cy="2739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Backward</a:t>
            </a:r>
            <a:endParaRPr b="1"/>
          </a:p>
        </p:txBody>
      </p:sp>
      <p:sp>
        <p:nvSpPr>
          <p:cNvPr id="1870" name="Google Shape;1870;g8c52beda6f_0_844"/>
          <p:cNvSpPr/>
          <p:nvPr/>
        </p:nvSpPr>
        <p:spPr>
          <a:xfrm>
            <a:off x="4836300" y="4463150"/>
            <a:ext cx="1652100" cy="273900"/>
          </a:xfrm>
          <a:prstGeom prst="roundRect">
            <a:avLst>
              <a:gd name="adj" fmla="val 16667"/>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Forward</a:t>
            </a:r>
            <a:endParaRPr b="1"/>
          </a:p>
        </p:txBody>
      </p:sp>
      <p:sp>
        <p:nvSpPr>
          <p:cNvPr id="1871" name="Google Shape;1871;g8c52beda6f_0_844"/>
          <p:cNvSpPr/>
          <p:nvPr/>
        </p:nvSpPr>
        <p:spPr>
          <a:xfrm rot="-1349497">
            <a:off x="4324579" y="4100587"/>
            <a:ext cx="494840" cy="18641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g8c52beda6f_0_844"/>
          <p:cNvSpPr/>
          <p:nvPr/>
        </p:nvSpPr>
        <p:spPr>
          <a:xfrm rot="912931">
            <a:off x="4324526" y="4434110"/>
            <a:ext cx="494950" cy="18652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877"/>
        <p:cNvGrpSpPr/>
        <p:nvPr/>
      </p:nvGrpSpPr>
      <p:grpSpPr>
        <a:xfrm>
          <a:off x="0" y="0"/>
          <a:ext cx="0" cy="0"/>
          <a:chOff x="0" y="0"/>
          <a:chExt cx="0" cy="0"/>
        </a:xfrm>
      </p:grpSpPr>
      <p:sp>
        <p:nvSpPr>
          <p:cNvPr id="1878" name="Google Shape;1878;g8c52beda6f_0_24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65</a:t>
            </a:fld>
            <a:endParaRPr/>
          </a:p>
        </p:txBody>
      </p:sp>
      <p:pic>
        <p:nvPicPr>
          <p:cNvPr id="1879" name="Google Shape;1879;g8c52beda6f_0_245"/>
          <p:cNvPicPr preferRelativeResize="0"/>
          <p:nvPr/>
        </p:nvPicPr>
        <p:blipFill>
          <a:blip r:embed="rId3">
            <a:alphaModFix/>
          </a:blip>
          <a:stretch>
            <a:fillRect/>
          </a:stretch>
        </p:blipFill>
        <p:spPr>
          <a:xfrm>
            <a:off x="1455927" y="1197875"/>
            <a:ext cx="6232149" cy="3629401"/>
          </a:xfrm>
          <a:prstGeom prst="rect">
            <a:avLst/>
          </a:prstGeom>
          <a:noFill/>
          <a:ln>
            <a:noFill/>
          </a:ln>
        </p:spPr>
      </p:pic>
      <p:sp>
        <p:nvSpPr>
          <p:cNvPr id="1880" name="Google Shape;1880;g8c52beda6f_0_245"/>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881" name="Google Shape;1881;g8c52beda6f_0_24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2" name="Google Shape;1882;g8c52beda6f_0_245"/>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Compatibility Testing</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g8eb3b06fd2_0_3565"/>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66</a:t>
            </a:fld>
            <a:endParaRPr sz="900">
              <a:latin typeface="Proxima Nova"/>
              <a:ea typeface="Proxima Nova"/>
              <a:cs typeface="Proxima Nova"/>
              <a:sym typeface="Proxima Nova"/>
            </a:endParaRPr>
          </a:p>
        </p:txBody>
      </p:sp>
      <p:sp>
        <p:nvSpPr>
          <p:cNvPr id="1888" name="Google Shape;1888;g8eb3b06fd2_0_3565"/>
          <p:cNvSpPr txBox="1"/>
          <p:nvPr/>
        </p:nvSpPr>
        <p:spPr>
          <a:xfrm>
            <a:off x="534150" y="1840050"/>
            <a:ext cx="2593500" cy="1463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API Testing</a:t>
            </a:r>
            <a:endParaRPr sz="4800" b="0" i="0" strike="noStrike" cap="none">
              <a:solidFill>
                <a:srgbClr val="FFFFFF"/>
              </a:solidFill>
              <a:latin typeface="Calibri"/>
              <a:ea typeface="Calibri"/>
              <a:cs typeface="Calibri"/>
              <a:sym typeface="Calibri"/>
            </a:endParaRPr>
          </a:p>
        </p:txBody>
      </p:sp>
      <p:pic>
        <p:nvPicPr>
          <p:cNvPr id="1889" name="Google Shape;1889;g8eb3b06fd2_0_3565"/>
          <p:cNvPicPr preferRelativeResize="0"/>
          <p:nvPr/>
        </p:nvPicPr>
        <p:blipFill>
          <a:blip r:embed="rId3">
            <a:alphaModFix/>
          </a:blip>
          <a:stretch>
            <a:fillRect/>
          </a:stretch>
        </p:blipFill>
        <p:spPr>
          <a:xfrm>
            <a:off x="3421049" y="1080075"/>
            <a:ext cx="5421600" cy="26190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g8eb3b06fd2_0_294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67</a:t>
            </a:fld>
            <a:endParaRPr/>
          </a:p>
        </p:txBody>
      </p:sp>
      <p:sp>
        <p:nvSpPr>
          <p:cNvPr id="1896" name="Google Shape;1896;g8eb3b06fd2_0_294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IN"/>
              <a:t>API Testing</a:t>
            </a:r>
            <a:endParaRPr/>
          </a:p>
        </p:txBody>
      </p:sp>
      <p:sp>
        <p:nvSpPr>
          <p:cNvPr id="1897" name="Google Shape;1897;g8eb3b06fd2_0_2942"/>
          <p:cNvSpPr txBox="1"/>
          <p:nvPr/>
        </p:nvSpPr>
        <p:spPr>
          <a:xfrm>
            <a:off x="318425" y="727875"/>
            <a:ext cx="8335800" cy="38736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1"/>
              </a:buClr>
              <a:buSzPts val="1500"/>
              <a:buFont typeface="Proxima Nova"/>
              <a:buChar char="●"/>
            </a:pPr>
            <a:r>
              <a:rPr lang="en-IN" sz="1500" b="1" i="0" u="sng" strike="noStrike" cap="none">
                <a:solidFill>
                  <a:schemeClr val="hlink"/>
                </a:solidFill>
                <a:highlight>
                  <a:srgbClr val="FFFFFF"/>
                </a:highlight>
                <a:latin typeface="Proxima Nova"/>
                <a:ea typeface="Proxima Nova"/>
                <a:cs typeface="Proxima Nova"/>
                <a:sym typeface="Proxima Nova"/>
                <a:hlinkClick r:id="rId3"/>
              </a:rPr>
              <a:t>API </a:t>
            </a:r>
            <a:r>
              <a:rPr lang="en-IN" sz="1500" b="1" u="sng">
                <a:solidFill>
                  <a:schemeClr val="hlink"/>
                </a:solidFill>
                <a:highlight>
                  <a:srgbClr val="FFFFFF"/>
                </a:highlight>
                <a:latin typeface="Proxima Nova"/>
                <a:ea typeface="Proxima Nova"/>
                <a:cs typeface="Proxima Nova"/>
                <a:sym typeface="Proxima Nova"/>
                <a:hlinkClick r:id="rId3"/>
              </a:rPr>
              <a:t>testing</a:t>
            </a:r>
            <a:r>
              <a:rPr lang="en-IN" sz="1500" b="0" i="0" u="none" strike="noStrike" cap="none">
                <a:solidFill>
                  <a:srgbClr val="222222"/>
                </a:solidFill>
                <a:highlight>
                  <a:srgbClr val="FFFFFF"/>
                </a:highlight>
                <a:latin typeface="Proxima Nova"/>
                <a:ea typeface="Proxima Nova"/>
                <a:cs typeface="Proxima Nova"/>
                <a:sym typeface="Proxima Nova"/>
              </a:rPr>
              <a:t> </a:t>
            </a:r>
            <a:r>
              <a:rPr lang="en-IN" sz="1500">
                <a:solidFill>
                  <a:srgbClr val="212529"/>
                </a:solidFill>
                <a:highlight>
                  <a:srgbClr val="FFFFFF"/>
                </a:highlight>
                <a:latin typeface="Proxima Nova"/>
                <a:ea typeface="Proxima Nova"/>
                <a:cs typeface="Proxima Nova"/>
                <a:sym typeface="Proxima Nova"/>
              </a:rPr>
              <a:t>is used to examine Application Programming Interfaces (APIs). </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rgbClr val="212529"/>
                </a:solidFill>
                <a:highlight>
                  <a:srgbClr val="FFFFFF"/>
                </a:highlight>
                <a:latin typeface="Proxima Nova"/>
                <a:ea typeface="Proxima Nova"/>
                <a:cs typeface="Proxima Nova"/>
                <a:sym typeface="Proxima Nova"/>
              </a:rPr>
              <a:t>It checks the functionality, reliability, performance and security of the programming interfaces involved in an application ecosystem.</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rgbClr val="212529"/>
                </a:solidFill>
                <a:highlight>
                  <a:srgbClr val="FFFFFF"/>
                </a:highlight>
                <a:latin typeface="Proxima Nova"/>
                <a:ea typeface="Proxima Nova"/>
                <a:cs typeface="Proxima Nova"/>
                <a:sym typeface="Proxima Nova"/>
              </a:rPr>
              <a:t>APIs are the connecting nerves between different systems or layers of an application. </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rgbClr val="212529"/>
                </a:solidFill>
                <a:highlight>
                  <a:srgbClr val="FFFFFF"/>
                </a:highlight>
                <a:latin typeface="Proxima Nova"/>
                <a:ea typeface="Proxima Nova"/>
                <a:cs typeface="Proxima Nova"/>
                <a:sym typeface="Proxima Nova"/>
              </a:rPr>
              <a:t>Applications often have three layers: data layer, service (API) layer and presentation (UI) layer.</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r>
              <a:rPr lang="en-IN" sz="1500">
                <a:solidFill>
                  <a:srgbClr val="212529"/>
                </a:solidFill>
                <a:highlight>
                  <a:srgbClr val="FFFFFF"/>
                </a:highlight>
                <a:latin typeface="Proxima Nova"/>
                <a:ea typeface="Proxima Nova"/>
                <a:cs typeface="Proxima Nova"/>
                <a:sym typeface="Proxima Nova"/>
              </a:rPr>
              <a:t>Here, the API layer holds the application’s business logic - the rules that define how users can interact with the services, data or functions of the application. Since the API, or the service layer, interacts directly with both the data layer as well as the presentation layer, it provides the sweet spot for continuous testing by the QA team.</a:t>
            </a:r>
            <a:endParaRPr sz="1100">
              <a:solidFill>
                <a:srgbClr val="0E101A"/>
              </a:solidFill>
            </a:endParaRPr>
          </a:p>
          <a:p>
            <a:pPr marL="457200" marR="0" lvl="0" indent="0" algn="l"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1901"/>
        <p:cNvGrpSpPr/>
        <p:nvPr/>
      </p:nvGrpSpPr>
      <p:grpSpPr>
        <a:xfrm>
          <a:off x="0" y="0"/>
          <a:ext cx="0" cy="0"/>
          <a:chOff x="0" y="0"/>
          <a:chExt cx="0" cy="0"/>
        </a:xfrm>
      </p:grpSpPr>
      <p:sp>
        <p:nvSpPr>
          <p:cNvPr id="1902" name="Google Shape;1902;g8eb3b06fd2_0_253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68</a:t>
            </a:fld>
            <a:endParaRPr sz="900">
              <a:latin typeface="Proxima Nova"/>
              <a:ea typeface="Proxima Nova"/>
              <a:cs typeface="Proxima Nova"/>
              <a:sym typeface="Proxima Nova"/>
            </a:endParaRPr>
          </a:p>
        </p:txBody>
      </p:sp>
      <p:sp>
        <p:nvSpPr>
          <p:cNvPr id="1903" name="Google Shape;1903;g8eb3b06fd2_0_2533"/>
          <p:cNvSpPr txBox="1"/>
          <p:nvPr/>
        </p:nvSpPr>
        <p:spPr>
          <a:xfrm>
            <a:off x="513375" y="1892100"/>
            <a:ext cx="3840300" cy="13593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Load </a:t>
            </a:r>
            <a:endParaRPr sz="4800">
              <a:solidFill>
                <a:srgbClr val="FFFFFF"/>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Testing</a:t>
            </a:r>
            <a:endParaRPr sz="4800" b="0" i="0" strike="noStrike" cap="none">
              <a:solidFill>
                <a:srgbClr val="FFFFFF"/>
              </a:solidFill>
              <a:latin typeface="Calibri"/>
              <a:ea typeface="Calibri"/>
              <a:cs typeface="Calibri"/>
              <a:sym typeface="Calibri"/>
            </a:endParaRPr>
          </a:p>
        </p:txBody>
      </p:sp>
      <p:pic>
        <p:nvPicPr>
          <p:cNvPr id="1904" name="Google Shape;1904;g8eb3b06fd2_0_2533"/>
          <p:cNvPicPr preferRelativeResize="0"/>
          <p:nvPr/>
        </p:nvPicPr>
        <p:blipFill>
          <a:blip r:embed="rId3">
            <a:alphaModFix/>
          </a:blip>
          <a:stretch>
            <a:fillRect/>
          </a:stretch>
        </p:blipFill>
        <p:spPr>
          <a:xfrm>
            <a:off x="4083800" y="1004475"/>
            <a:ext cx="4485533" cy="298983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1909"/>
        <p:cNvGrpSpPr/>
        <p:nvPr/>
      </p:nvGrpSpPr>
      <p:grpSpPr>
        <a:xfrm>
          <a:off x="0" y="0"/>
          <a:ext cx="0" cy="0"/>
          <a:chOff x="0" y="0"/>
          <a:chExt cx="0" cy="0"/>
        </a:xfrm>
      </p:grpSpPr>
      <p:sp>
        <p:nvSpPr>
          <p:cNvPr id="1910" name="Google Shape;1910;g8c52beda6f_0_25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69</a:t>
            </a:fld>
            <a:endParaRPr/>
          </a:p>
        </p:txBody>
      </p:sp>
      <p:sp>
        <p:nvSpPr>
          <p:cNvPr id="1911" name="Google Shape;1911;g8c52beda6f_0_255"/>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912" name="Google Shape;1912;g8c52beda6f_0_255"/>
          <p:cNvSpPr txBox="1"/>
          <p:nvPr/>
        </p:nvSpPr>
        <p:spPr>
          <a:xfrm>
            <a:off x="470825" y="935175"/>
            <a:ext cx="5119500" cy="3666300"/>
          </a:xfrm>
          <a:prstGeom prst="rect">
            <a:avLst/>
          </a:prstGeom>
          <a:noFill/>
          <a:ln>
            <a:noFill/>
          </a:ln>
        </p:spPr>
        <p:txBody>
          <a:bodyPr spcFirstLastPara="1" wrap="square" lIns="91425" tIns="91425" rIns="91425" bIns="91425" anchor="ctr" anchorCtr="0">
            <a:noAutofit/>
          </a:bodyPr>
          <a:lstStyle/>
          <a:p>
            <a:pPr marL="457200" lvl="0" indent="-323850" algn="just" rtl="0">
              <a:lnSpc>
                <a:spcPct val="115000"/>
              </a:lnSpc>
              <a:spcBef>
                <a:spcPts val="0"/>
              </a:spcBef>
              <a:spcAft>
                <a:spcPts val="0"/>
              </a:spcAft>
              <a:buClr>
                <a:schemeClr val="dk1"/>
              </a:buClr>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Load testing</a:t>
            </a:r>
            <a:r>
              <a:rPr lang="en-IN" sz="1500">
                <a:solidFill>
                  <a:schemeClr val="dk1"/>
                </a:solidFill>
                <a:highlight>
                  <a:srgbClr val="FFFFFF"/>
                </a:highlight>
                <a:latin typeface="Proxima Nova"/>
                <a:ea typeface="Proxima Nova"/>
                <a:cs typeface="Proxima Nova"/>
                <a:sym typeface="Proxima Nova"/>
              </a:rPr>
              <a:t> allows evaluating the response times, throughput rates and resource utilisation levels, and also to identify the</a:t>
            </a:r>
            <a:r>
              <a:rPr lang="en-IN" sz="1500">
                <a:solidFill>
                  <a:schemeClr val="dk1"/>
                </a:solidFill>
                <a:highlight>
                  <a:schemeClr val="lt1"/>
                </a:highlight>
                <a:latin typeface="Proxima Nova"/>
                <a:ea typeface="Proxima Nova"/>
                <a:cs typeface="Proxima Nova"/>
                <a:sym typeface="Proxima Nova"/>
              </a:rPr>
              <a:t> breaking point</a:t>
            </a:r>
            <a:r>
              <a:rPr lang="en-IN" sz="1500">
                <a:solidFill>
                  <a:schemeClr val="dk1"/>
                </a:solidFill>
                <a:highlight>
                  <a:srgbClr val="FFFFFF"/>
                </a:highlight>
                <a:latin typeface="Proxima Nova"/>
                <a:ea typeface="Proxima Nova"/>
                <a:cs typeface="Proxima Nova"/>
                <a:sym typeface="Proxima Nova"/>
              </a:rPr>
              <a:t> of your application.</a:t>
            </a:r>
            <a:endParaRPr sz="1500">
              <a:solidFill>
                <a:schemeClr val="dk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lvl="0" indent="-323850" algn="just" rtl="0">
              <a:lnSpc>
                <a:spcPct val="115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ensures that your application is able to perform as expected in production.</a:t>
            </a:r>
            <a:endParaRPr sz="1500">
              <a:solidFill>
                <a:schemeClr val="dk1"/>
              </a:solidFill>
              <a:highlight>
                <a:srgbClr val="FFFFFF"/>
              </a:highlight>
              <a:latin typeface="Proxima Nova"/>
              <a:ea typeface="Proxima Nova"/>
              <a:cs typeface="Proxima Nova"/>
              <a:sym typeface="Proxima Nova"/>
            </a:endParaRPr>
          </a:p>
          <a:p>
            <a:pPr marL="457200" lvl="0" indent="0" algn="just" rtl="0">
              <a:lnSpc>
                <a:spcPct val="115000"/>
              </a:lnSpc>
              <a:spcBef>
                <a:spcPts val="0"/>
              </a:spcBef>
              <a:spcAft>
                <a:spcPts val="0"/>
              </a:spcAft>
              <a:buNone/>
            </a:pPr>
            <a:endParaRPr sz="1500">
              <a:solidFill>
                <a:schemeClr val="dk1"/>
              </a:solidFill>
              <a:highlight>
                <a:srgbClr val="FFFFFF"/>
              </a:highlight>
              <a:latin typeface="Proxima Nova"/>
              <a:ea typeface="Proxima Nova"/>
              <a:cs typeface="Proxima Nova"/>
              <a:sym typeface="Proxima Nova"/>
            </a:endParaRPr>
          </a:p>
          <a:p>
            <a:pPr marL="457200" lvl="0" indent="-323850" algn="just" rtl="0">
              <a:lnSpc>
                <a:spcPct val="115000"/>
              </a:lnSpc>
              <a:spcBef>
                <a:spcPts val="0"/>
              </a:spcBef>
              <a:spcAft>
                <a:spcPts val="0"/>
              </a:spcAft>
              <a:buClr>
                <a:schemeClr val="dk1"/>
              </a:buClr>
              <a:buSzPts val="1500"/>
              <a:buFont typeface="Proxima Nova"/>
              <a:buChar char="●"/>
            </a:pPr>
            <a:r>
              <a:rPr lang="en-IN" sz="1500">
                <a:solidFill>
                  <a:schemeClr val="dk1"/>
                </a:solidFill>
                <a:highlight>
                  <a:srgbClr val="FFFFFF"/>
                </a:highlight>
                <a:latin typeface="Proxima Nova"/>
                <a:ea typeface="Proxima Nova"/>
                <a:cs typeface="Proxima Nova"/>
                <a:sym typeface="Proxima Nova"/>
              </a:rPr>
              <a:t>It identifies conditions in which the application breaks under heavy traffic.</a:t>
            </a:r>
            <a:endParaRPr sz="1100">
              <a:solidFill>
                <a:srgbClr val="0E101A"/>
              </a:solidFill>
            </a:endParaRPr>
          </a:p>
          <a:p>
            <a:pPr marL="457200" lvl="0" indent="0" algn="l" rtl="0">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p:txBody>
      </p:sp>
      <p:sp>
        <p:nvSpPr>
          <p:cNvPr id="1913" name="Google Shape;1913;g8c52beda6f_0_25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4" name="Google Shape;1914;g8c52beda6f_0_255"/>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Load Testing</a:t>
            </a:r>
            <a:endParaRPr sz="1840" b="0" i="0" u="none" strike="noStrike" cap="none">
              <a:solidFill>
                <a:schemeClr val="lt1"/>
              </a:solidFill>
              <a:latin typeface="Proxima Nova"/>
              <a:ea typeface="Proxima Nova"/>
              <a:cs typeface="Proxima Nova"/>
              <a:sym typeface="Proxima Nova"/>
            </a:endParaRPr>
          </a:p>
        </p:txBody>
      </p:sp>
      <p:pic>
        <p:nvPicPr>
          <p:cNvPr id="1915" name="Google Shape;1915;g8c52beda6f_0_255"/>
          <p:cNvPicPr preferRelativeResize="0"/>
          <p:nvPr/>
        </p:nvPicPr>
        <p:blipFill rotWithShape="1">
          <a:blip r:embed="rId4">
            <a:alphaModFix/>
          </a:blip>
          <a:srcRect l="52140" t="13858" r="5973" b="14002"/>
          <a:stretch/>
        </p:blipFill>
        <p:spPr>
          <a:xfrm>
            <a:off x="5867238" y="1307825"/>
            <a:ext cx="2992574" cy="289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g8eb3b06fd2_0_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a:t>
            </a:fld>
            <a:endParaRPr sz="900">
              <a:latin typeface="Proxima Nova"/>
              <a:ea typeface="Proxima Nova"/>
              <a:cs typeface="Proxima Nova"/>
              <a:sym typeface="Proxima Nova"/>
            </a:endParaRPr>
          </a:p>
        </p:txBody>
      </p:sp>
      <p:sp>
        <p:nvSpPr>
          <p:cNvPr id="1286" name="Google Shape;1286;g8eb3b06fd2_0_2"/>
          <p:cNvSpPr txBox="1"/>
          <p:nvPr/>
        </p:nvSpPr>
        <p:spPr>
          <a:xfrm>
            <a:off x="1074000" y="3583150"/>
            <a:ext cx="6996000" cy="506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What is Software Testing?</a:t>
            </a:r>
            <a:endParaRPr sz="4800" b="0" i="0" u="none" strike="noStrike" cap="none">
              <a:solidFill>
                <a:schemeClr val="lt1"/>
              </a:solidFill>
              <a:latin typeface="Calibri"/>
              <a:ea typeface="Calibri"/>
              <a:cs typeface="Calibri"/>
              <a:sym typeface="Calibri"/>
            </a:endParaRPr>
          </a:p>
        </p:txBody>
      </p:sp>
      <p:pic>
        <p:nvPicPr>
          <p:cNvPr id="1287" name="Google Shape;1287;g8eb3b06fd2_0_2"/>
          <p:cNvPicPr preferRelativeResize="0"/>
          <p:nvPr/>
        </p:nvPicPr>
        <p:blipFill>
          <a:blip r:embed="rId3">
            <a:alphaModFix/>
          </a:blip>
          <a:stretch>
            <a:fillRect/>
          </a:stretch>
        </p:blipFill>
        <p:spPr>
          <a:xfrm>
            <a:off x="682800" y="650000"/>
            <a:ext cx="7778402" cy="239965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919"/>
        <p:cNvGrpSpPr/>
        <p:nvPr/>
      </p:nvGrpSpPr>
      <p:grpSpPr>
        <a:xfrm>
          <a:off x="0" y="0"/>
          <a:ext cx="0" cy="0"/>
          <a:chOff x="0" y="0"/>
          <a:chExt cx="0" cy="0"/>
        </a:xfrm>
      </p:grpSpPr>
      <p:sp>
        <p:nvSpPr>
          <p:cNvPr id="1920" name="Google Shape;1920;g8eb3b06fd2_0_257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70</a:t>
            </a:fld>
            <a:endParaRPr sz="900">
              <a:latin typeface="Proxima Nova"/>
              <a:ea typeface="Proxima Nova"/>
              <a:cs typeface="Proxima Nova"/>
              <a:sym typeface="Proxima Nova"/>
            </a:endParaRPr>
          </a:p>
        </p:txBody>
      </p:sp>
      <p:sp>
        <p:nvSpPr>
          <p:cNvPr id="1921" name="Google Shape;1921;g8eb3b06fd2_0_2573"/>
          <p:cNvSpPr txBox="1"/>
          <p:nvPr/>
        </p:nvSpPr>
        <p:spPr>
          <a:xfrm>
            <a:off x="513375" y="1892100"/>
            <a:ext cx="3840300" cy="13593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Localisation</a:t>
            </a:r>
            <a:endParaRPr sz="4800">
              <a:solidFill>
                <a:srgbClr val="FFFFFF"/>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4800">
                <a:solidFill>
                  <a:srgbClr val="FFFFFF"/>
                </a:solidFill>
                <a:latin typeface="Proxima Nova"/>
                <a:ea typeface="Proxima Nova"/>
                <a:cs typeface="Proxima Nova"/>
                <a:sym typeface="Proxima Nova"/>
              </a:rPr>
              <a:t>Testing</a:t>
            </a:r>
            <a:endParaRPr sz="4800">
              <a:solidFill>
                <a:srgbClr val="FFFFFF"/>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(Optional)</a:t>
            </a:r>
            <a:endParaRPr sz="4800">
              <a:solidFill>
                <a:schemeClr val="lt1"/>
              </a:solidFill>
              <a:latin typeface="Calibri"/>
              <a:ea typeface="Calibri"/>
              <a:cs typeface="Calibri"/>
              <a:sym typeface="Calibri"/>
            </a:endParaRPr>
          </a:p>
          <a:p>
            <a:pPr marL="0" lvl="0" indent="0" algn="l" rtl="0">
              <a:lnSpc>
                <a:spcPct val="80000"/>
              </a:lnSpc>
              <a:spcBef>
                <a:spcPts val="0"/>
              </a:spcBef>
              <a:spcAft>
                <a:spcPts val="0"/>
              </a:spcAft>
              <a:buClr>
                <a:schemeClr val="lt1"/>
              </a:buClr>
              <a:buSzPts val="2340"/>
              <a:buFont typeface="Proxima Nova"/>
              <a:buNone/>
            </a:pPr>
            <a:endParaRPr sz="4800">
              <a:solidFill>
                <a:srgbClr val="FFFFFF"/>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926"/>
        <p:cNvGrpSpPr/>
        <p:nvPr/>
      </p:nvGrpSpPr>
      <p:grpSpPr>
        <a:xfrm>
          <a:off x="0" y="0"/>
          <a:ext cx="0" cy="0"/>
          <a:chOff x="0" y="0"/>
          <a:chExt cx="0" cy="0"/>
        </a:xfrm>
      </p:grpSpPr>
      <p:sp>
        <p:nvSpPr>
          <p:cNvPr id="1927" name="Google Shape;1927;g8c52beda6f_0_307"/>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71</a:t>
            </a:fld>
            <a:endParaRPr/>
          </a:p>
        </p:txBody>
      </p:sp>
      <p:sp>
        <p:nvSpPr>
          <p:cNvPr id="1928" name="Google Shape;1928;g8c52beda6f_0_307"/>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929" name="Google Shape;1929;g8c52beda6f_0_30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0" name="Google Shape;1930;g8c52beda6f_0_307"/>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Localisation Testing</a:t>
            </a:r>
            <a:endParaRPr sz="1840" b="0" i="0" u="none" strike="noStrike" cap="none">
              <a:solidFill>
                <a:schemeClr val="lt1"/>
              </a:solidFill>
              <a:latin typeface="Proxima Nova"/>
              <a:ea typeface="Proxima Nova"/>
              <a:cs typeface="Proxima Nova"/>
              <a:sym typeface="Proxima Nova"/>
            </a:endParaRPr>
          </a:p>
        </p:txBody>
      </p:sp>
      <p:sp>
        <p:nvSpPr>
          <p:cNvPr id="1931" name="Google Shape;1931;g8c52beda6f_0_307"/>
          <p:cNvSpPr txBox="1"/>
          <p:nvPr/>
        </p:nvSpPr>
        <p:spPr>
          <a:xfrm>
            <a:off x="470825" y="1174175"/>
            <a:ext cx="8335800" cy="3655800"/>
          </a:xfrm>
          <a:prstGeom prst="rect">
            <a:avLst/>
          </a:prstGeom>
          <a:noFill/>
          <a:ln>
            <a:noFill/>
          </a:ln>
        </p:spPr>
        <p:txBody>
          <a:bodyPr spcFirstLastPara="1" wrap="square" lIns="91425" tIns="91425" rIns="91425" bIns="91425" anchor="ctr" anchorCtr="0">
            <a:noAutofit/>
          </a:bodyPr>
          <a:lstStyle/>
          <a:p>
            <a:pPr marL="457200" lvl="0" indent="-311150" algn="l" rtl="0">
              <a:lnSpc>
                <a:spcPct val="115000"/>
              </a:lnSpc>
              <a:spcBef>
                <a:spcPts val="0"/>
              </a:spcBef>
              <a:spcAft>
                <a:spcPts val="0"/>
              </a:spcAft>
              <a:buClr>
                <a:schemeClr val="dk1"/>
              </a:buClr>
              <a:buSzPts val="1300"/>
              <a:buFont typeface="Proxima Nova"/>
              <a:buChar char="●"/>
            </a:pPr>
            <a:r>
              <a:rPr lang="en-IN" sz="1300" b="1" u="sng">
                <a:solidFill>
                  <a:srgbClr val="0000FF"/>
                </a:solidFill>
                <a:highlight>
                  <a:srgbClr val="FFFFFF"/>
                </a:highlight>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Localisation testing</a:t>
            </a:r>
            <a:r>
              <a:rPr lang="en-IN" sz="1300">
                <a:solidFill>
                  <a:schemeClr val="dk1"/>
                </a:solidFill>
                <a:highlight>
                  <a:srgbClr val="FFFFFF"/>
                </a:highlight>
                <a:latin typeface="Proxima Nova"/>
                <a:ea typeface="Proxima Nova"/>
                <a:cs typeface="Proxima Nova"/>
                <a:sym typeface="Proxima Nova"/>
              </a:rPr>
              <a:t> is the process of customising a software application in accordance with a target language and country.</a:t>
            </a:r>
            <a:endParaRPr sz="1300">
              <a:solidFill>
                <a:schemeClr val="dk1"/>
              </a:solidFill>
              <a:highlight>
                <a:srgbClr val="FFFFFF"/>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It is a process for testing a globalised application, and it ensures that the</a:t>
            </a:r>
            <a:r>
              <a:rPr lang="en-IN" sz="1300">
                <a:solidFill>
                  <a:schemeClr val="dk1"/>
                </a:solidFill>
                <a:highlight>
                  <a:schemeClr val="lt1"/>
                </a:highlight>
                <a:latin typeface="Proxima Nova"/>
                <a:ea typeface="Proxima Nova"/>
                <a:cs typeface="Proxima Nova"/>
                <a:sym typeface="Proxima Nova"/>
              </a:rPr>
              <a:t> application’s</a:t>
            </a:r>
            <a:r>
              <a:rPr lang="en-IN" sz="1300">
                <a:solidFill>
                  <a:schemeClr val="dk1"/>
                </a:solidFill>
                <a:highlight>
                  <a:srgbClr val="FFFFFF"/>
                </a:highlight>
                <a:latin typeface="Proxima Nova"/>
                <a:ea typeface="Proxima Nova"/>
                <a:cs typeface="Proxima Nova"/>
                <a:sym typeface="Proxima Nova"/>
              </a:rPr>
              <a:t> </a:t>
            </a:r>
            <a:r>
              <a:rPr lang="en-IN" sz="1300">
                <a:solidFill>
                  <a:schemeClr val="dk1"/>
                </a:solidFill>
                <a:highlight>
                  <a:schemeClr val="lt1"/>
                </a:highlight>
                <a:latin typeface="Proxima Nova"/>
                <a:ea typeface="Proxima Nova"/>
                <a:cs typeface="Proxima Nova"/>
                <a:sym typeface="Proxima Nova"/>
              </a:rPr>
              <a:t>default language, </a:t>
            </a:r>
            <a:r>
              <a:rPr lang="en-IN" sz="1300">
                <a:solidFill>
                  <a:schemeClr val="dk1"/>
                </a:solidFill>
                <a:highlight>
                  <a:srgbClr val="FFFFFF"/>
                </a:highlight>
                <a:latin typeface="Proxima Nova"/>
                <a:ea typeface="Proxima Nova"/>
                <a:cs typeface="Proxima Nova"/>
                <a:sym typeface="Proxima Nova"/>
              </a:rPr>
              <a:t>UI, currency, date, time format and documentation are designed in accordance with the target audience/country.</a:t>
            </a:r>
            <a:endParaRPr sz="1300">
              <a:solidFill>
                <a:schemeClr val="dk1"/>
              </a:solidFill>
              <a:highlight>
                <a:srgbClr val="FFFFFF"/>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It ensures that the application is sufficiently capable of use in the target country/region/locale.</a:t>
            </a:r>
            <a:endParaRPr sz="1300">
              <a:solidFill>
                <a:schemeClr val="dk1"/>
              </a:solidFill>
              <a:highlight>
                <a:srgbClr val="FFFFFF"/>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300">
              <a:solidFill>
                <a:schemeClr val="dk1"/>
              </a:solidFill>
              <a:highlight>
                <a:srgbClr val="FFFFFF"/>
              </a:highlight>
              <a:latin typeface="Proxima Nova"/>
              <a:ea typeface="Proxima Nova"/>
              <a:cs typeface="Proxima Nova"/>
              <a:sym typeface="Proxima Nova"/>
            </a:endParaRPr>
          </a:p>
          <a:p>
            <a:pPr marL="457200" lvl="0"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Characteristics of localisation testing:</a:t>
            </a:r>
            <a:endParaRPr sz="1300">
              <a:solidFill>
                <a:schemeClr val="dk1"/>
              </a:solidFill>
              <a:highlight>
                <a:srgbClr val="FFFFFF"/>
              </a:highlight>
              <a:latin typeface="Proxima Nova"/>
              <a:ea typeface="Proxima Nova"/>
              <a:cs typeface="Proxima Nova"/>
              <a:sym typeface="Proxima Nova"/>
            </a:endParaRPr>
          </a:p>
          <a:p>
            <a:pPr marL="914400" lvl="1"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Affected modules include such component as UI and content</a:t>
            </a:r>
            <a:endParaRPr sz="1300">
              <a:solidFill>
                <a:schemeClr val="dk1"/>
              </a:solidFill>
              <a:highlight>
                <a:srgbClr val="FFFFFF"/>
              </a:highlight>
              <a:latin typeface="Proxima Nova"/>
              <a:ea typeface="Proxima Nova"/>
              <a:cs typeface="Proxima Nova"/>
              <a:sym typeface="Proxima Nova"/>
            </a:endParaRPr>
          </a:p>
          <a:p>
            <a:pPr marL="914400" lvl="1"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Critical business scenario testing</a:t>
            </a:r>
            <a:endParaRPr sz="1300">
              <a:solidFill>
                <a:schemeClr val="dk1"/>
              </a:solidFill>
              <a:highlight>
                <a:srgbClr val="FFFFFF"/>
              </a:highlight>
              <a:latin typeface="Proxima Nova"/>
              <a:ea typeface="Proxima Nova"/>
              <a:cs typeface="Proxima Nova"/>
              <a:sym typeface="Proxima Nova"/>
            </a:endParaRPr>
          </a:p>
          <a:p>
            <a:pPr marL="914400" lvl="1"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Upgradation and installation tests that are run in the localised environment</a:t>
            </a:r>
            <a:endParaRPr sz="1300">
              <a:solidFill>
                <a:schemeClr val="dk1"/>
              </a:solidFill>
              <a:highlight>
                <a:srgbClr val="FFFFFF"/>
              </a:highlight>
              <a:latin typeface="Proxima Nova"/>
              <a:ea typeface="Proxima Nova"/>
              <a:cs typeface="Proxima Nova"/>
              <a:sym typeface="Proxima Nova"/>
            </a:endParaRPr>
          </a:p>
          <a:p>
            <a:pPr marL="914400" lvl="1"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Checking for error messages, resource attributes and linguistic errors as per targeted locale</a:t>
            </a:r>
            <a:endParaRPr sz="1300">
              <a:solidFill>
                <a:schemeClr val="dk1"/>
              </a:solidFill>
              <a:highlight>
                <a:srgbClr val="FFFFFF"/>
              </a:highlight>
              <a:latin typeface="Proxima Nova"/>
              <a:ea typeface="Proxima Nova"/>
              <a:cs typeface="Proxima Nova"/>
              <a:sym typeface="Proxima Nova"/>
            </a:endParaRPr>
          </a:p>
          <a:p>
            <a:pPr marL="914400" lvl="1" indent="-311150" algn="l" rtl="0">
              <a:lnSpc>
                <a:spcPct val="115000"/>
              </a:lnSpc>
              <a:spcBef>
                <a:spcPts val="0"/>
              </a:spcBef>
              <a:spcAft>
                <a:spcPts val="0"/>
              </a:spcAft>
              <a:buClr>
                <a:schemeClr val="dk1"/>
              </a:buClr>
              <a:buSzPts val="1300"/>
              <a:buFont typeface="Proxima Nova"/>
              <a:buChar char="○"/>
            </a:pPr>
            <a:r>
              <a:rPr lang="en-IN" sz="1300">
                <a:solidFill>
                  <a:schemeClr val="dk1"/>
                </a:solidFill>
                <a:highlight>
                  <a:srgbClr val="FFFFFF"/>
                </a:highlight>
                <a:latin typeface="Proxima Nova"/>
                <a:ea typeface="Proxima Nova"/>
                <a:cs typeface="Proxima Nova"/>
                <a:sym typeface="Proxima Nova"/>
              </a:rPr>
              <a:t>Any typographical errors</a:t>
            </a:r>
            <a:endParaRPr sz="1300">
              <a:solidFill>
                <a:schemeClr val="dk1"/>
              </a:solidFill>
              <a:highlight>
                <a:srgbClr val="FFFFFF"/>
              </a:highlight>
              <a:latin typeface="Proxima Nova"/>
              <a:ea typeface="Proxima Nova"/>
              <a:cs typeface="Proxima Nova"/>
              <a:sym typeface="Proxima Nova"/>
            </a:endParaRPr>
          </a:p>
          <a:p>
            <a:pPr marL="457200" lvl="0" indent="0" algn="l" rtl="0">
              <a:spcBef>
                <a:spcPts val="0"/>
              </a:spcBef>
              <a:spcAft>
                <a:spcPts val="0"/>
              </a:spcAft>
              <a:buNone/>
            </a:pPr>
            <a:endParaRPr sz="1300" b="1">
              <a:solidFill>
                <a:srgbClr val="222222"/>
              </a:solidFill>
              <a:highlight>
                <a:srgbClr val="FFFFFF"/>
              </a:highlight>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936"/>
        <p:cNvGrpSpPr/>
        <p:nvPr/>
      </p:nvGrpSpPr>
      <p:grpSpPr>
        <a:xfrm>
          <a:off x="0" y="0"/>
          <a:ext cx="0" cy="0"/>
          <a:chOff x="0" y="0"/>
          <a:chExt cx="0" cy="0"/>
        </a:xfrm>
      </p:grpSpPr>
      <p:sp>
        <p:nvSpPr>
          <p:cNvPr id="1937" name="Google Shape;1937;g8c52beda6f_0_31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72</a:t>
            </a:fld>
            <a:endParaRPr/>
          </a:p>
        </p:txBody>
      </p:sp>
      <p:sp>
        <p:nvSpPr>
          <p:cNvPr id="1938" name="Google Shape;1938;g8c52beda6f_0_319"/>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Non-Functional Testing</a:t>
            </a:r>
            <a:endParaRPr sz="2340" b="0" i="0" u="none" strike="noStrike" cap="none">
              <a:solidFill>
                <a:schemeClr val="lt1"/>
              </a:solidFill>
              <a:latin typeface="Proxima Nova"/>
              <a:ea typeface="Proxima Nova"/>
              <a:cs typeface="Proxima Nova"/>
              <a:sym typeface="Proxima Nova"/>
            </a:endParaRPr>
          </a:p>
        </p:txBody>
      </p:sp>
      <p:sp>
        <p:nvSpPr>
          <p:cNvPr id="1939" name="Google Shape;1939;g8c52beda6f_0_31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0" name="Google Shape;1940;g8c52beda6f_0_319"/>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Localisation Testing</a:t>
            </a:r>
            <a:endParaRPr sz="1840" b="0" i="0" u="none" strike="noStrike" cap="none">
              <a:solidFill>
                <a:schemeClr val="lt1"/>
              </a:solidFill>
              <a:latin typeface="Proxima Nova"/>
              <a:ea typeface="Proxima Nova"/>
              <a:cs typeface="Proxima Nova"/>
              <a:sym typeface="Proxima Nova"/>
            </a:endParaRPr>
          </a:p>
        </p:txBody>
      </p:sp>
      <p:pic>
        <p:nvPicPr>
          <p:cNvPr id="1941" name="Google Shape;1941;g8c52beda6f_0_319"/>
          <p:cNvPicPr preferRelativeResize="0"/>
          <p:nvPr/>
        </p:nvPicPr>
        <p:blipFill>
          <a:blip r:embed="rId3">
            <a:alphaModFix/>
          </a:blip>
          <a:stretch>
            <a:fillRect/>
          </a:stretch>
        </p:blipFill>
        <p:spPr>
          <a:xfrm>
            <a:off x="2531376" y="1214645"/>
            <a:ext cx="4081249" cy="373143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g8eb3b06fd2_0_2585"/>
          <p:cNvSpPr txBox="1">
            <a:spLocks noGrp="1"/>
          </p:cNvSpPr>
          <p:nvPr>
            <p:ph type="title"/>
          </p:nvPr>
        </p:nvSpPr>
        <p:spPr>
          <a:xfrm>
            <a:off x="731250" y="182875"/>
            <a:ext cx="7784100" cy="890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Arial"/>
              <a:buNone/>
            </a:pPr>
            <a:r>
              <a:rPr lang="en-IN"/>
              <a:t>Project Work (15 mins)</a:t>
            </a:r>
            <a:endParaRPr/>
          </a:p>
          <a:p>
            <a:pPr marL="0" lvl="0" indent="0" algn="ctr" rtl="0">
              <a:lnSpc>
                <a:spcPct val="90000"/>
              </a:lnSpc>
              <a:spcBef>
                <a:spcPts val="0"/>
              </a:spcBef>
              <a:spcAft>
                <a:spcPts val="0"/>
              </a:spcAft>
              <a:buClr>
                <a:schemeClr val="lt1"/>
              </a:buClr>
              <a:buSzPts val="3600"/>
              <a:buFont typeface="Arial"/>
              <a:buNone/>
            </a:pPr>
            <a:endParaRPr sz="1200"/>
          </a:p>
          <a:p>
            <a:pPr marL="0" lvl="0" indent="0" algn="ctr" rtl="0">
              <a:lnSpc>
                <a:spcPct val="90000"/>
              </a:lnSpc>
              <a:spcBef>
                <a:spcPts val="0"/>
              </a:spcBef>
              <a:spcAft>
                <a:spcPts val="0"/>
              </a:spcAft>
              <a:buClr>
                <a:schemeClr val="lt1"/>
              </a:buClr>
              <a:buSzPts val="3600"/>
              <a:buFont typeface="Arial"/>
              <a:buNone/>
            </a:pPr>
            <a:r>
              <a:rPr lang="en-IN" sz="1600">
                <a:solidFill>
                  <a:srgbClr val="EFEFEF"/>
                </a:solidFill>
                <a:latin typeface="Proxima Nova"/>
                <a:ea typeface="Proxima Nova"/>
                <a:cs typeface="Proxima Nova"/>
                <a:sym typeface="Proxima Nova"/>
              </a:rPr>
              <a:t>Online Food Ordering Website</a:t>
            </a:r>
            <a:endParaRPr sz="1600">
              <a:solidFill>
                <a:srgbClr val="EFEFE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lt1"/>
              </a:buClr>
              <a:buSzPts val="3600"/>
              <a:buFont typeface="Arial"/>
              <a:buNone/>
            </a:pPr>
            <a:endParaRPr sz="1200"/>
          </a:p>
        </p:txBody>
      </p:sp>
      <p:sp>
        <p:nvSpPr>
          <p:cNvPr id="1947" name="Google Shape;1947;g8eb3b06fd2_0_258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73</a:t>
            </a:fld>
            <a:endParaRPr/>
          </a:p>
        </p:txBody>
      </p:sp>
      <p:pic>
        <p:nvPicPr>
          <p:cNvPr id="1948" name="Google Shape;1948;g8eb3b06fd2_0_2585"/>
          <p:cNvPicPr preferRelativeResize="0"/>
          <p:nvPr/>
        </p:nvPicPr>
        <p:blipFill rotWithShape="1">
          <a:blip r:embed="rId3">
            <a:alphaModFix/>
          </a:blip>
          <a:srcRect/>
          <a:stretch/>
        </p:blipFill>
        <p:spPr>
          <a:xfrm>
            <a:off x="5050300" y="1760263"/>
            <a:ext cx="3866755" cy="2180850"/>
          </a:xfrm>
          <a:prstGeom prst="rect">
            <a:avLst/>
          </a:prstGeom>
          <a:noFill/>
          <a:ln>
            <a:noFill/>
          </a:ln>
        </p:spPr>
      </p:pic>
      <p:sp>
        <p:nvSpPr>
          <p:cNvPr id="1949" name="Google Shape;1949;g8eb3b06fd2_0_2585"/>
          <p:cNvSpPr txBox="1"/>
          <p:nvPr/>
        </p:nvSpPr>
        <p:spPr>
          <a:xfrm>
            <a:off x="3365250" y="4681175"/>
            <a:ext cx="2516100" cy="44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Arial"/>
                <a:ea typeface="Arial"/>
                <a:cs typeface="Arial"/>
                <a:sym typeface="Arial"/>
              </a:rPr>
              <a:t>You can refer to the solution</a:t>
            </a:r>
            <a:r>
              <a:rPr lang="en-IN" sz="1200">
                <a:solidFill>
                  <a:schemeClr val="lt1"/>
                </a:solidFill>
              </a:rPr>
              <a:t> </a:t>
            </a:r>
            <a:r>
              <a:rPr lang="en-IN" sz="1200" u="sng">
                <a:solidFill>
                  <a:schemeClr val="hlink"/>
                </a:solidFill>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here</a:t>
            </a:r>
            <a:r>
              <a:rPr lang="en-IN" sz="1200">
                <a:solidFill>
                  <a:schemeClr val="lt1"/>
                </a:solidFill>
              </a:rPr>
              <a:t>.</a:t>
            </a:r>
            <a:endParaRPr sz="1200" b="0" i="0" u="none" strike="noStrike" cap="none">
              <a:solidFill>
                <a:schemeClr val="lt1"/>
              </a:solidFill>
              <a:latin typeface="Arial"/>
              <a:ea typeface="Arial"/>
              <a:cs typeface="Arial"/>
              <a:sym typeface="Arial"/>
            </a:endParaRPr>
          </a:p>
        </p:txBody>
      </p:sp>
      <p:sp>
        <p:nvSpPr>
          <p:cNvPr id="1950" name="Google Shape;1950;g8eb3b06fd2_0_2585"/>
          <p:cNvSpPr txBox="1">
            <a:spLocks noGrp="1"/>
          </p:cNvSpPr>
          <p:nvPr>
            <p:ph type="body" idx="1"/>
          </p:nvPr>
        </p:nvSpPr>
        <p:spPr>
          <a:xfrm>
            <a:off x="449600" y="1410100"/>
            <a:ext cx="3866700" cy="2881200"/>
          </a:xfrm>
          <a:prstGeom prst="rect">
            <a:avLst/>
          </a:prstGeom>
          <a:noFill/>
          <a:ln>
            <a:noFill/>
          </a:ln>
        </p:spPr>
        <p:txBody>
          <a:bodyPr spcFirstLastPara="1" wrap="square" lIns="91425" tIns="45700" rIns="91425" bIns="45700" anchor="t" anchorCtr="0">
            <a:noAutofit/>
          </a:bodyPr>
          <a:lstStyle/>
          <a:p>
            <a:pPr marL="457200" lvl="0" indent="-323850" algn="just" rtl="0">
              <a:lnSpc>
                <a:spcPct val="90000"/>
              </a:lnSpc>
              <a:spcBef>
                <a:spcPts val="0"/>
              </a:spcBef>
              <a:spcAft>
                <a:spcPts val="0"/>
              </a:spcAft>
              <a:buClr>
                <a:srgbClr val="FFFFFF"/>
              </a:buClr>
              <a:buSzPts val="1500"/>
              <a:buFont typeface="Proxima Nova"/>
              <a:buChar char="•"/>
            </a:pPr>
            <a:r>
              <a:rPr lang="en-IN" sz="1500">
                <a:solidFill>
                  <a:srgbClr val="FFFFFF"/>
                </a:solidFill>
                <a:latin typeface="Proxima Nova"/>
                <a:ea typeface="Proxima Nova"/>
                <a:cs typeface="Proxima Nova"/>
                <a:sym typeface="Proxima Nova"/>
              </a:rPr>
              <a:t>Let’s discuss different testing terms discussed so far with respect to the architecture of an online food ordering system like Zomato.</a:t>
            </a:r>
            <a:br>
              <a:rPr lang="en-IN" sz="1500">
                <a:solidFill>
                  <a:srgbClr val="FFFFFF"/>
                </a:solidFill>
                <a:latin typeface="Proxima Nova"/>
                <a:ea typeface="Proxima Nova"/>
                <a:cs typeface="Proxima Nova"/>
                <a:sym typeface="Proxima Nova"/>
              </a:rPr>
            </a:br>
            <a:endParaRPr sz="1500">
              <a:solidFill>
                <a:srgbClr val="FFFFFF"/>
              </a:solidFill>
              <a:latin typeface="Proxima Nova"/>
              <a:ea typeface="Proxima Nova"/>
              <a:cs typeface="Proxima Nova"/>
              <a:sym typeface="Proxima Nova"/>
            </a:endParaRPr>
          </a:p>
          <a:p>
            <a:pPr marL="457200" lvl="0" indent="-323850" algn="just" rtl="0">
              <a:lnSpc>
                <a:spcPct val="90000"/>
              </a:lnSpc>
              <a:spcBef>
                <a:spcPts val="0"/>
              </a:spcBef>
              <a:spcAft>
                <a:spcPts val="0"/>
              </a:spcAft>
              <a:buClr>
                <a:srgbClr val="FFFFFF"/>
              </a:buClr>
              <a:buSzPts val="1500"/>
              <a:buChar char="•"/>
            </a:pPr>
            <a:r>
              <a:rPr lang="en-IN" sz="1500">
                <a:solidFill>
                  <a:srgbClr val="FFFFFF"/>
                </a:solidFill>
                <a:latin typeface="Proxima Nova"/>
                <a:ea typeface="Proxima Nova"/>
                <a:cs typeface="Proxima Nova"/>
                <a:sym typeface="Proxima Nova"/>
              </a:rPr>
              <a:t>Try to relate it with all that you have learnt so far and discuss what all can be tested in the paradigm of a website like Zomato.</a:t>
            </a:r>
            <a:br>
              <a:rPr lang="en-IN" sz="1500">
                <a:solidFill>
                  <a:srgbClr val="FFFFFF"/>
                </a:solidFill>
                <a:latin typeface="Proxima Nova"/>
                <a:ea typeface="Proxima Nova"/>
                <a:cs typeface="Proxima Nova"/>
                <a:sym typeface="Proxima Nova"/>
              </a:rPr>
            </a:br>
            <a:endParaRPr sz="1500">
              <a:solidFill>
                <a:srgbClr val="FFFFFF"/>
              </a:solidFill>
              <a:latin typeface="Proxima Nova"/>
              <a:ea typeface="Proxima Nova"/>
              <a:cs typeface="Proxima Nova"/>
              <a:sym typeface="Proxima Nova"/>
            </a:endParaRPr>
          </a:p>
          <a:p>
            <a:pPr marL="457200" lvl="0" indent="-323850" algn="just" rtl="0">
              <a:lnSpc>
                <a:spcPct val="90000"/>
              </a:lnSpc>
              <a:spcBef>
                <a:spcPts val="0"/>
              </a:spcBef>
              <a:spcAft>
                <a:spcPts val="0"/>
              </a:spcAft>
              <a:buClr>
                <a:srgbClr val="FFFFFF"/>
              </a:buClr>
              <a:buSzPts val="1500"/>
              <a:buChar char="•"/>
            </a:pPr>
            <a:r>
              <a:rPr lang="en-IN" sz="1500">
                <a:solidFill>
                  <a:srgbClr val="FFFFFF"/>
                </a:solidFill>
                <a:latin typeface="Proxima Nova"/>
                <a:ea typeface="Proxima Nova"/>
                <a:cs typeface="Proxima Nova"/>
                <a:sym typeface="Proxima Nova"/>
              </a:rPr>
              <a:t>Chalk out different types of functional and non-functional testings, and define them briefly.</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9"/>
                                        </p:tgtEl>
                                        <p:attrNameLst>
                                          <p:attrName>style.visibility</p:attrName>
                                        </p:attrNameLst>
                                      </p:cBhvr>
                                      <p:to>
                                        <p:strVal val="visible"/>
                                      </p:to>
                                    </p:set>
                                    <p:animEffect transition="in" filter="fade">
                                      <p:cBhvr>
                                        <p:cTn id="7" dur="1000"/>
                                        <p:tgtEl>
                                          <p:spTgt spid="1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g8eb3b06fd2_0_259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74</a:t>
            </a:fld>
            <a:endParaRPr sz="900">
              <a:latin typeface="Proxima Nova"/>
              <a:ea typeface="Proxima Nova"/>
              <a:cs typeface="Proxima Nova"/>
              <a:sym typeface="Proxima Nova"/>
            </a:endParaRPr>
          </a:p>
        </p:txBody>
      </p:sp>
      <p:sp>
        <p:nvSpPr>
          <p:cNvPr id="1956" name="Google Shape;1956;g8eb3b06fd2_0_2593"/>
          <p:cNvSpPr txBox="1"/>
          <p:nvPr/>
        </p:nvSpPr>
        <p:spPr>
          <a:xfrm>
            <a:off x="471800" y="1989775"/>
            <a:ext cx="3393600" cy="1506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White-Box Testing</a:t>
            </a:r>
            <a:endParaRPr sz="4800" b="0" i="0" strike="noStrike" cap="none">
              <a:solidFill>
                <a:srgbClr val="FFFFFF"/>
              </a:solidFill>
              <a:latin typeface="Calibri"/>
              <a:ea typeface="Calibri"/>
              <a:cs typeface="Calibri"/>
              <a:sym typeface="Calibri"/>
            </a:endParaRPr>
          </a:p>
        </p:txBody>
      </p:sp>
      <p:pic>
        <p:nvPicPr>
          <p:cNvPr id="1957" name="Google Shape;1957;g8eb3b06fd2_0_2593"/>
          <p:cNvPicPr preferRelativeResize="0"/>
          <p:nvPr/>
        </p:nvPicPr>
        <p:blipFill>
          <a:blip r:embed="rId3">
            <a:alphaModFix/>
          </a:blip>
          <a:stretch>
            <a:fillRect/>
          </a:stretch>
        </p:blipFill>
        <p:spPr>
          <a:xfrm>
            <a:off x="3785700" y="1099700"/>
            <a:ext cx="5231848" cy="29441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g8eb3b06fd2_0_281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75</a:t>
            </a:fld>
            <a:endParaRPr/>
          </a:p>
        </p:txBody>
      </p:sp>
      <p:sp>
        <p:nvSpPr>
          <p:cNvPr id="1964" name="Google Shape;1964;g8eb3b06fd2_0_2815"/>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and White-Box Testing</a:t>
            </a:r>
            <a:endParaRPr sz="2300" b="0" i="0" u="none" strike="noStrike" cap="none">
              <a:solidFill>
                <a:schemeClr val="lt1"/>
              </a:solidFill>
              <a:latin typeface="Proxima Nova"/>
              <a:ea typeface="Proxima Nova"/>
              <a:cs typeface="Proxima Nova"/>
              <a:sym typeface="Proxima Nova"/>
            </a:endParaRPr>
          </a:p>
        </p:txBody>
      </p:sp>
      <p:sp>
        <p:nvSpPr>
          <p:cNvPr id="1965" name="Google Shape;1965;g8eb3b06fd2_0_2815"/>
          <p:cNvSpPr txBox="1"/>
          <p:nvPr/>
        </p:nvSpPr>
        <p:spPr>
          <a:xfrm>
            <a:off x="470825" y="1246900"/>
            <a:ext cx="7914600" cy="2286000"/>
          </a:xfrm>
          <a:prstGeom prst="rect">
            <a:avLst/>
          </a:prstGeom>
          <a:noFill/>
          <a:ln>
            <a:noFill/>
          </a:ln>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SzPts val="1500"/>
              <a:buFont typeface="Proxima Nova"/>
              <a:buChar char="●"/>
            </a:pPr>
            <a:r>
              <a:rPr lang="en-IN" sz="1500" b="1" u="sng">
                <a:solidFill>
                  <a:schemeClr val="hlink"/>
                </a:solidFill>
                <a:highlight>
                  <a:schemeClr val="lt1"/>
                </a:highlight>
                <a:latin typeface="Proxima Nova"/>
                <a:ea typeface="Proxima Nova"/>
                <a:cs typeface="Proxima Nova"/>
                <a:sym typeface="Proxima Nova"/>
                <a:hlinkClick r:id="rId3"/>
              </a:rPr>
              <a:t>White-box testing</a:t>
            </a:r>
            <a:r>
              <a:rPr lang="en-IN" sz="1500">
                <a:highlight>
                  <a:schemeClr val="lt1"/>
                </a:highlight>
                <a:latin typeface="Proxima Nova"/>
                <a:ea typeface="Proxima Nova"/>
                <a:cs typeface="Proxima Nova"/>
                <a:sym typeface="Proxima Nova"/>
              </a:rPr>
              <a:t> is a technique that is used to examine the correctness of the internal functioning of the software system. </a:t>
            </a:r>
            <a:endParaRPr sz="1500">
              <a:highlight>
                <a:schemeClr val="lt1"/>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500">
              <a:highlight>
                <a:schemeClr val="lt1"/>
              </a:highlight>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IN" sz="1500">
                <a:highlight>
                  <a:schemeClr val="lt1"/>
                </a:highlight>
                <a:latin typeface="Proxima Nova"/>
                <a:ea typeface="Proxima Nova"/>
                <a:cs typeface="Proxima Nova"/>
                <a:sym typeface="Proxima Nova"/>
              </a:rPr>
              <a:t>It is based on coverage of code statements, branches, paths, dataflows or conditions. </a:t>
            </a:r>
            <a:endParaRPr sz="1500">
              <a:highlight>
                <a:schemeClr val="lt1"/>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500">
              <a:highlight>
                <a:schemeClr val="lt1"/>
              </a:highlight>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IN" sz="1500">
                <a:highlight>
                  <a:schemeClr val="lt1"/>
                </a:highlight>
                <a:latin typeface="Proxima Nova"/>
                <a:ea typeface="Proxima Nova"/>
                <a:cs typeface="Proxima Nova"/>
                <a:sym typeface="Proxima Nova"/>
              </a:rPr>
              <a:t>It is considered </a:t>
            </a:r>
            <a:r>
              <a:rPr lang="en-IN" sz="1500" u="sng">
                <a:solidFill>
                  <a:schemeClr val="hlink"/>
                </a:solidFill>
                <a:highlight>
                  <a:schemeClr val="lt1"/>
                </a:highlight>
                <a:latin typeface="Proxima Nova"/>
                <a:ea typeface="Proxima Nova"/>
                <a:cs typeface="Proxima Nova"/>
                <a:sym typeface="Proxima Nova"/>
                <a:hlinkClick r:id="rId4"/>
              </a:rPr>
              <a:t>low-level testing</a:t>
            </a:r>
            <a:r>
              <a:rPr lang="en-IN" sz="1500">
                <a:highlight>
                  <a:schemeClr val="lt1"/>
                </a:highlight>
                <a:latin typeface="Proxima Nova"/>
                <a:ea typeface="Proxima Nova"/>
                <a:cs typeface="Proxima Nova"/>
                <a:sym typeface="Proxima Nova"/>
              </a:rPr>
              <a:t>. It is also referred to as glass-box/code-based testing.</a:t>
            </a:r>
            <a:endParaRPr sz="1500" b="1">
              <a:solidFill>
                <a:srgbClr val="222222"/>
              </a:solidFill>
              <a:highlight>
                <a:srgbClr val="FFFFFF"/>
              </a:highlight>
              <a:latin typeface="Proxima Nova"/>
              <a:ea typeface="Proxima Nova"/>
              <a:cs typeface="Proxima Nova"/>
              <a:sym typeface="Proxima Nova"/>
            </a:endParaRPr>
          </a:p>
        </p:txBody>
      </p:sp>
      <p:sp>
        <p:nvSpPr>
          <p:cNvPr id="1966" name="Google Shape;1966;g8eb3b06fd2_0_281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7" name="Google Shape;1967;g8eb3b06fd2_0_2815"/>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White-Box Testing</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g8eb3b06fd2_0_2822"/>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76</a:t>
            </a:fld>
            <a:endParaRPr/>
          </a:p>
        </p:txBody>
      </p:sp>
      <p:sp>
        <p:nvSpPr>
          <p:cNvPr id="1974" name="Google Shape;1974;g8eb3b06fd2_0_2822"/>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White-Box Testing</a:t>
            </a:r>
            <a:endParaRPr sz="2300" b="0" i="0" u="none" strike="noStrike" cap="none">
              <a:solidFill>
                <a:schemeClr val="lt1"/>
              </a:solidFill>
              <a:latin typeface="Proxima Nova"/>
              <a:ea typeface="Proxima Nova"/>
              <a:cs typeface="Proxima Nova"/>
              <a:sym typeface="Proxima Nova"/>
            </a:endParaRPr>
          </a:p>
        </p:txBody>
      </p:sp>
      <p:sp>
        <p:nvSpPr>
          <p:cNvPr id="1975" name="Google Shape;1975;g8eb3b06fd2_0_282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8eb3b06fd2_0_2822"/>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Code Coverage</a:t>
            </a:r>
            <a:endParaRPr sz="1840" b="0" i="0" u="none" strike="noStrike" cap="none">
              <a:solidFill>
                <a:schemeClr val="lt1"/>
              </a:solidFill>
              <a:latin typeface="Proxima Nova"/>
              <a:ea typeface="Proxima Nova"/>
              <a:cs typeface="Proxima Nova"/>
              <a:sym typeface="Proxima Nova"/>
            </a:endParaRPr>
          </a:p>
        </p:txBody>
      </p:sp>
      <p:sp>
        <p:nvSpPr>
          <p:cNvPr id="1977" name="Google Shape;1977;g8eb3b06fd2_0_2822"/>
          <p:cNvSpPr/>
          <p:nvPr/>
        </p:nvSpPr>
        <p:spPr>
          <a:xfrm>
            <a:off x="778475" y="3979700"/>
            <a:ext cx="7980900" cy="727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800"/>
              </a:spcAft>
              <a:buClr>
                <a:schemeClr val="dk1"/>
              </a:buClr>
              <a:buSzPts val="1100"/>
              <a:buFont typeface="Arial"/>
              <a:buNone/>
            </a:pPr>
            <a:r>
              <a:rPr lang="en-IN" sz="1500">
                <a:solidFill>
                  <a:schemeClr val="dk1"/>
                </a:solidFill>
                <a:latin typeface="Proxima Nova"/>
                <a:ea typeface="Proxima Nova"/>
                <a:cs typeface="Proxima Nova"/>
                <a:sym typeface="Proxima Nova"/>
              </a:rPr>
              <a:t>Code Coverage % = (Number of lines of code executed by a testing algorithm/Total number of lines of code in a system component) * 100</a:t>
            </a:r>
            <a:endParaRPr/>
          </a:p>
        </p:txBody>
      </p:sp>
      <p:sp>
        <p:nvSpPr>
          <p:cNvPr id="1978" name="Google Shape;1978;g8eb3b06fd2_0_2822"/>
          <p:cNvSpPr txBox="1"/>
          <p:nvPr/>
        </p:nvSpPr>
        <p:spPr>
          <a:xfrm>
            <a:off x="470825" y="880275"/>
            <a:ext cx="8335800" cy="3927300"/>
          </a:xfrm>
          <a:prstGeom prst="rect">
            <a:avLst/>
          </a:prstGeom>
          <a:noFill/>
          <a:ln>
            <a:noFill/>
          </a:ln>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SzPts val="1500"/>
              <a:buFont typeface="Proxima Nova"/>
              <a:buChar char="●"/>
            </a:pPr>
            <a:r>
              <a:rPr lang="en-IN" sz="1500" b="1" u="sng">
                <a:solidFill>
                  <a:schemeClr val="hlink"/>
                </a:solidFill>
                <a:highlight>
                  <a:schemeClr val="lt1"/>
                </a:highlight>
                <a:latin typeface="Proxima Nova"/>
                <a:ea typeface="Proxima Nova"/>
                <a:cs typeface="Proxima Nova"/>
                <a:sym typeface="Proxima Nova"/>
                <a:hlinkClick r:id="rId3"/>
              </a:rPr>
              <a:t>Code coverage</a:t>
            </a:r>
            <a:r>
              <a:rPr lang="en-IN" sz="1500">
                <a:highlight>
                  <a:schemeClr val="lt1"/>
                </a:highlight>
                <a:latin typeface="Proxima Nova"/>
                <a:ea typeface="Proxima Nova"/>
                <a:cs typeface="Proxima Nova"/>
                <a:sym typeface="Proxima Nova"/>
              </a:rPr>
              <a:t> is a software testing metric that is used to determine the number of lines of code that are validated </a:t>
            </a:r>
            <a:r>
              <a:rPr lang="en-IN" sz="1500">
                <a:solidFill>
                  <a:schemeClr val="dk1"/>
                </a:solidFill>
                <a:highlight>
                  <a:schemeClr val="lt1"/>
                </a:highlight>
                <a:latin typeface="Proxima Nova"/>
                <a:ea typeface="Proxima Nova"/>
                <a:cs typeface="Proxima Nova"/>
                <a:sym typeface="Proxima Nova"/>
              </a:rPr>
              <a:t>successfully </a:t>
            </a:r>
            <a:r>
              <a:rPr lang="en-IN" sz="1500">
                <a:highlight>
                  <a:schemeClr val="lt1"/>
                </a:highlight>
                <a:latin typeface="Proxima Nova"/>
                <a:ea typeface="Proxima Nova"/>
                <a:cs typeface="Proxima Nova"/>
                <a:sym typeface="Proxima Nova"/>
              </a:rPr>
              <a:t>in a test. This metric, in turn, helps analyse how comprehensively a software is verified.</a:t>
            </a:r>
            <a:endParaRPr sz="1500">
              <a:highlight>
                <a:schemeClr val="lt1"/>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500">
              <a:highlight>
                <a:schemeClr val="lt1"/>
              </a:highlight>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IN" sz="1500">
                <a:highlight>
                  <a:schemeClr val="lt1"/>
                </a:highlight>
                <a:latin typeface="Proxima Nova"/>
                <a:ea typeface="Proxima Nova"/>
                <a:cs typeface="Proxima Nova"/>
                <a:sym typeface="Proxima Nova"/>
              </a:rPr>
              <a:t>In addition to handing over software to QA engineers for bug-tracking, it is extremely important to analyse, monitor and evaluate test activities, and this means you should consider testing metrics to evaluate the effectiveness and completeness of the test suit.</a:t>
            </a:r>
            <a:endParaRPr sz="1500">
              <a:highlight>
                <a:schemeClr val="lt1"/>
              </a:highlight>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500">
              <a:highlight>
                <a:schemeClr val="lt1"/>
              </a:highlight>
              <a:latin typeface="Proxima Nova"/>
              <a:ea typeface="Proxima Nova"/>
              <a:cs typeface="Proxima Nova"/>
              <a:sym typeface="Proxima Nova"/>
            </a:endParaRPr>
          </a:p>
          <a:p>
            <a:pPr marL="457200" lvl="0" indent="-323850" algn="l" rtl="0">
              <a:lnSpc>
                <a:spcPct val="115000"/>
              </a:lnSpc>
              <a:spcBef>
                <a:spcPts val="0"/>
              </a:spcBef>
              <a:spcAft>
                <a:spcPts val="0"/>
              </a:spcAft>
              <a:buSzPts val="1500"/>
              <a:buFont typeface="Proxima Nova"/>
              <a:buChar char="●"/>
            </a:pPr>
            <a:r>
              <a:rPr lang="en-IN" sz="1500">
                <a:highlight>
                  <a:schemeClr val="lt1"/>
                </a:highlight>
                <a:latin typeface="Proxima Nova"/>
                <a:ea typeface="Proxima Nova"/>
                <a:cs typeface="Proxima Nova"/>
                <a:sym typeface="Proxima Nova"/>
              </a:rPr>
              <a:t>Code coverage is one such software testing metric, which can help you analyse </a:t>
            </a:r>
            <a:r>
              <a:rPr lang="en-IN" sz="1500">
                <a:solidFill>
                  <a:schemeClr val="dk1"/>
                </a:solidFill>
                <a:highlight>
                  <a:schemeClr val="lt1"/>
                </a:highlight>
                <a:latin typeface="Proxima Nova"/>
                <a:ea typeface="Proxima Nova"/>
                <a:cs typeface="Proxima Nova"/>
                <a:sym typeface="Proxima Nova"/>
              </a:rPr>
              <a:t>any software’s</a:t>
            </a:r>
            <a:r>
              <a:rPr lang="en-IN" sz="1500">
                <a:highlight>
                  <a:schemeClr val="lt1"/>
                </a:highlight>
                <a:latin typeface="Proxima Nova"/>
                <a:ea typeface="Proxima Nova"/>
                <a:cs typeface="Proxima Nova"/>
                <a:sym typeface="Proxima Nova"/>
              </a:rPr>
              <a:t> test performance and quality aspects:</a:t>
            </a:r>
            <a:endParaRPr sz="1500">
              <a:highlight>
                <a:srgbClr val="FFFFFF"/>
              </a:highlight>
              <a:latin typeface="Proxima Nova"/>
              <a:ea typeface="Proxima Nova"/>
              <a:cs typeface="Proxima Nova"/>
              <a:sym typeface="Proxima Nova"/>
            </a:endParaRPr>
          </a:p>
          <a:p>
            <a:pPr marL="457200" lvl="0" indent="0" algn="l" rtl="0">
              <a:spcBef>
                <a:spcPts val="800"/>
              </a:spcBef>
              <a:spcAft>
                <a:spcPts val="0"/>
              </a:spcAft>
              <a:buNone/>
            </a:pPr>
            <a:endParaRPr sz="1500">
              <a:solidFill>
                <a:srgbClr val="1D2951"/>
              </a:solidFill>
              <a:highlight>
                <a:schemeClr val="lt1"/>
              </a:highlight>
              <a:latin typeface="Proxima Nova"/>
              <a:ea typeface="Proxima Nova"/>
              <a:cs typeface="Proxima Nova"/>
              <a:sym typeface="Proxima Nova"/>
            </a:endParaRPr>
          </a:p>
          <a:p>
            <a:pPr marL="0" lvl="0" indent="0" algn="l" rtl="0">
              <a:spcBef>
                <a:spcPts val="800"/>
              </a:spcBef>
              <a:spcAft>
                <a:spcPts val="800"/>
              </a:spcAft>
              <a:buNone/>
            </a:pPr>
            <a:endParaRPr sz="1500">
              <a:solidFill>
                <a:srgbClr val="1D2951"/>
              </a:solidFill>
              <a:highlight>
                <a:schemeClr val="lt1"/>
              </a:highlight>
              <a:latin typeface="Proxima Nova"/>
              <a:ea typeface="Proxima Nova"/>
              <a:cs typeface="Proxima Nova"/>
              <a:sym typeface="Proxima Nov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pic>
        <p:nvPicPr>
          <p:cNvPr id="1984" name="Google Shape;1984;g8eb3b06fd2_0_2836"/>
          <p:cNvPicPr preferRelativeResize="0"/>
          <p:nvPr/>
        </p:nvPicPr>
        <p:blipFill>
          <a:blip r:embed="rId3">
            <a:alphaModFix/>
          </a:blip>
          <a:stretch>
            <a:fillRect/>
          </a:stretch>
        </p:blipFill>
        <p:spPr>
          <a:xfrm>
            <a:off x="1541250" y="934675"/>
            <a:ext cx="5847274" cy="3784326"/>
          </a:xfrm>
          <a:prstGeom prst="rect">
            <a:avLst/>
          </a:prstGeom>
          <a:noFill/>
          <a:ln>
            <a:noFill/>
          </a:ln>
        </p:spPr>
      </p:pic>
      <p:sp>
        <p:nvSpPr>
          <p:cNvPr id="1985" name="Google Shape;1985;g8eb3b06fd2_0_2836"/>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White-Box Testing</a:t>
            </a:r>
            <a:endParaRPr sz="2300" b="0" i="0" u="none" strike="noStrike" cap="none">
              <a:solidFill>
                <a:schemeClr val="lt1"/>
              </a:solidFill>
              <a:latin typeface="Proxima Nova"/>
              <a:ea typeface="Proxima Nova"/>
              <a:cs typeface="Proxima Nova"/>
              <a:sym typeface="Proxima Nova"/>
            </a:endParaRPr>
          </a:p>
        </p:txBody>
      </p:sp>
      <p:sp>
        <p:nvSpPr>
          <p:cNvPr id="1986" name="Google Shape;1986;g8eb3b06fd2_0_283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7" name="Google Shape;1987;g8eb3b06fd2_0_2836"/>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Code Coverage</a:t>
            </a:r>
            <a:endParaRPr sz="1840" b="0" i="0" u="none" strike="noStrike" cap="none">
              <a:solidFill>
                <a:schemeClr val="lt1"/>
              </a:solidFill>
              <a:latin typeface="Proxima Nova"/>
              <a:ea typeface="Proxima Nova"/>
              <a:cs typeface="Proxima Nova"/>
              <a:sym typeface="Proxima Nova"/>
            </a:endParaRPr>
          </a:p>
        </p:txBody>
      </p:sp>
      <p:sp>
        <p:nvSpPr>
          <p:cNvPr id="1988" name="Google Shape;1988;g8eb3b06fd2_0_2836">
            <a:hlinkClick r:id="rId4"/>
          </p:cNvPr>
          <p:cNvSpPr txBox="1"/>
          <p:nvPr/>
        </p:nvSpPr>
        <p:spPr>
          <a:xfrm>
            <a:off x="3365250" y="4681175"/>
            <a:ext cx="2651700" cy="44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i="0" u="none" strike="noStrike" cap="none"/>
              <a:t>You can refer to the solution</a:t>
            </a:r>
            <a:r>
              <a:rPr lang="en-IN" sz="1200"/>
              <a:t> </a:t>
            </a:r>
            <a:r>
              <a:rPr lang="en-IN" sz="1200" u="sng">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here</a:t>
            </a:r>
            <a:r>
              <a:rPr lang="en-IN" sz="1200"/>
              <a:t>.</a:t>
            </a:r>
            <a:endParaRPr sz="1200" i="0" u="none" strike="noStrike" cap="none"/>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g8eb3b06fd2_0_2829"/>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78</a:t>
            </a:fld>
            <a:endParaRPr/>
          </a:p>
        </p:txBody>
      </p:sp>
      <p:sp>
        <p:nvSpPr>
          <p:cNvPr id="1995" name="Google Shape;1995;g8eb3b06fd2_0_2829"/>
          <p:cNvSpPr txBox="1"/>
          <p:nvPr/>
        </p:nvSpPr>
        <p:spPr>
          <a:xfrm>
            <a:off x="318425" y="1052950"/>
            <a:ext cx="8335800" cy="3230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sz="1500">
                <a:highlight>
                  <a:srgbClr val="FFFFFF"/>
                </a:highlight>
                <a:latin typeface="Proxima Nova"/>
                <a:ea typeface="Proxima Nova"/>
                <a:cs typeface="Proxima Nova"/>
                <a:sym typeface="Proxima Nova"/>
              </a:rPr>
              <a:t>A few other</a:t>
            </a:r>
            <a:r>
              <a:rPr lang="en-IN" sz="1500">
                <a:solidFill>
                  <a:schemeClr val="dk1"/>
                </a:solidFill>
                <a:highlight>
                  <a:schemeClr val="lt1"/>
                </a:highlight>
                <a:latin typeface="Proxima Nova"/>
                <a:ea typeface="Proxima Nova"/>
                <a:cs typeface="Proxima Nova"/>
                <a:sym typeface="Proxima Nova"/>
              </a:rPr>
              <a:t> terms of</a:t>
            </a:r>
            <a:r>
              <a:rPr lang="en-IN" sz="1500">
                <a:highlight>
                  <a:srgbClr val="FFFFFF"/>
                </a:highlight>
                <a:latin typeface="Proxima Nova"/>
                <a:ea typeface="Proxima Nova"/>
                <a:cs typeface="Proxima Nova"/>
                <a:sym typeface="Proxima Nova"/>
              </a:rPr>
              <a:t> white-box testing are as follows:</a:t>
            </a:r>
            <a:endParaRPr sz="1500">
              <a:highlight>
                <a:srgbClr val="FFFFFF"/>
              </a:highlight>
              <a:latin typeface="Proxima Nova"/>
              <a:ea typeface="Proxima Nova"/>
              <a:cs typeface="Proxima Nova"/>
              <a:sym typeface="Proxima Nova"/>
            </a:endParaRPr>
          </a:p>
          <a:p>
            <a:pPr marL="914400" lvl="1" indent="-323850" algn="just" rtl="0">
              <a:lnSpc>
                <a:spcPct val="100000"/>
              </a:lnSpc>
              <a:spcBef>
                <a:spcPts val="80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Function Coverage</a:t>
            </a:r>
            <a:r>
              <a:rPr lang="en-IN" sz="1500">
                <a:highlight>
                  <a:srgbClr val="FFFFFF"/>
                </a:highlight>
                <a:latin typeface="Proxima Nova"/>
                <a:ea typeface="Proxima Nova"/>
                <a:cs typeface="Proxima Nova"/>
                <a:sym typeface="Proxima Nova"/>
              </a:rPr>
              <a:t> - The functions </a:t>
            </a:r>
            <a:r>
              <a:rPr lang="en-IN" sz="1500">
                <a:solidFill>
                  <a:schemeClr val="dk1"/>
                </a:solidFill>
                <a:highlight>
                  <a:schemeClr val="lt1"/>
                </a:highlight>
                <a:latin typeface="Proxima Nova"/>
                <a:ea typeface="Proxima Nova"/>
                <a:cs typeface="Proxima Nova"/>
                <a:sym typeface="Proxima Nova"/>
              </a:rPr>
              <a:t>that are </a:t>
            </a:r>
            <a:r>
              <a:rPr lang="en-IN" sz="1500">
                <a:highlight>
                  <a:srgbClr val="FFFFFF"/>
                </a:highlight>
                <a:latin typeface="Proxima Nova"/>
                <a:ea typeface="Proxima Nova"/>
                <a:cs typeface="Proxima Nova"/>
                <a:sym typeface="Proxima Nova"/>
              </a:rPr>
              <a:t>present in the source code are executed at least once.</a:t>
            </a:r>
            <a:endParaRPr sz="1500">
              <a:highlight>
                <a:srgbClr val="FFFFFF"/>
              </a:highlight>
              <a:latin typeface="Proxima Nova"/>
              <a:ea typeface="Proxima Nova"/>
              <a:cs typeface="Proxima Nova"/>
              <a:sym typeface="Proxima Nova"/>
            </a:endParaRPr>
          </a:p>
          <a:p>
            <a:pPr marL="914400" lvl="1" indent="-323850" algn="just" rtl="0">
              <a:lnSpc>
                <a:spcPct val="100000"/>
              </a:lnSpc>
              <a:spcBef>
                <a:spcPts val="40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4"/>
              </a:rPr>
              <a:t>Statement Coverage</a:t>
            </a:r>
            <a:r>
              <a:rPr lang="en-IN" sz="1500">
                <a:highlight>
                  <a:srgbClr val="FFFFFF"/>
                </a:highlight>
                <a:latin typeface="Proxima Nova"/>
                <a:ea typeface="Proxima Nova"/>
                <a:cs typeface="Proxima Nova"/>
                <a:sym typeface="Proxima Nova"/>
              </a:rPr>
              <a:t> -</a:t>
            </a:r>
            <a:r>
              <a:rPr lang="en-IN" sz="1500">
                <a:solidFill>
                  <a:schemeClr val="dk1"/>
                </a:solidFill>
                <a:highlight>
                  <a:schemeClr val="lt1"/>
                </a:highlight>
                <a:latin typeface="Proxima Nova"/>
                <a:ea typeface="Proxima Nova"/>
                <a:cs typeface="Proxima Nova"/>
                <a:sym typeface="Proxima Nova"/>
              </a:rPr>
              <a:t> This refers to the number of statements in the source code that have been validated successfully.</a:t>
            </a:r>
            <a:endParaRPr sz="1500">
              <a:solidFill>
                <a:schemeClr val="dk1"/>
              </a:solidFill>
              <a:highlight>
                <a:schemeClr val="lt1"/>
              </a:highlight>
              <a:latin typeface="Proxima Nova"/>
              <a:ea typeface="Proxima Nova"/>
              <a:cs typeface="Proxima Nova"/>
              <a:sym typeface="Proxima Nova"/>
            </a:endParaRPr>
          </a:p>
          <a:p>
            <a:pPr marL="914400" lvl="1" indent="-323850" algn="just" rtl="0">
              <a:lnSpc>
                <a:spcPct val="100000"/>
              </a:lnSpc>
              <a:spcBef>
                <a:spcPts val="40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5"/>
              </a:rPr>
              <a:t>Path Coverage</a:t>
            </a:r>
            <a:r>
              <a:rPr lang="en-IN" sz="1500">
                <a:highlight>
                  <a:srgbClr val="FFFFFF"/>
                </a:highlight>
                <a:latin typeface="Proxima Nova"/>
                <a:ea typeface="Proxima Nova"/>
                <a:cs typeface="Proxima Nova"/>
                <a:sym typeface="Proxima Nova"/>
              </a:rPr>
              <a:t> - This refers to the flows, which have a sequence of controls and conditions that have worked well at least once.</a:t>
            </a:r>
            <a:endParaRPr sz="1500">
              <a:highlight>
                <a:srgbClr val="FFFFFF"/>
              </a:highlight>
              <a:latin typeface="Proxima Nova"/>
              <a:ea typeface="Proxima Nova"/>
              <a:cs typeface="Proxima Nova"/>
              <a:sym typeface="Proxima Nova"/>
            </a:endParaRPr>
          </a:p>
          <a:p>
            <a:pPr marL="914400" lvl="1" indent="-323850" algn="just" rtl="0">
              <a:lnSpc>
                <a:spcPct val="100000"/>
              </a:lnSpc>
              <a:spcBef>
                <a:spcPts val="40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6"/>
              </a:rPr>
              <a:t>Branch or Decision Coverage</a:t>
            </a:r>
            <a:r>
              <a:rPr lang="en-IN" sz="1500">
                <a:highlight>
                  <a:srgbClr val="FFFFFF"/>
                </a:highlight>
                <a:latin typeface="Proxima Nova"/>
                <a:ea typeface="Proxima Nova"/>
                <a:cs typeface="Proxima Nova"/>
                <a:sym typeface="Proxima Nova"/>
              </a:rPr>
              <a:t> - </a:t>
            </a:r>
            <a:r>
              <a:rPr lang="en-IN" sz="1500">
                <a:solidFill>
                  <a:schemeClr val="dk1"/>
                </a:solidFill>
                <a:highlight>
                  <a:schemeClr val="lt1"/>
                </a:highlight>
                <a:latin typeface="Proxima Nova"/>
                <a:ea typeface="Proxima Nova"/>
                <a:cs typeface="Proxima Nova"/>
                <a:sym typeface="Proxima Nova"/>
              </a:rPr>
              <a:t>This refers to </a:t>
            </a:r>
            <a:r>
              <a:rPr lang="en-IN" sz="1500">
                <a:highlight>
                  <a:srgbClr val="FFFFFF"/>
                </a:highlight>
                <a:latin typeface="Proxima Nova"/>
                <a:ea typeface="Proxima Nova"/>
                <a:cs typeface="Proxima Nova"/>
                <a:sym typeface="Proxima Nova"/>
              </a:rPr>
              <a:t>decision control structures (</a:t>
            </a:r>
            <a:r>
              <a:rPr lang="en-IN" sz="1500">
                <a:solidFill>
                  <a:schemeClr val="dk1"/>
                </a:solidFill>
                <a:highlight>
                  <a:schemeClr val="lt1"/>
                </a:highlight>
                <a:latin typeface="Proxima Nova"/>
                <a:ea typeface="Proxima Nova"/>
                <a:cs typeface="Proxima Nova"/>
                <a:sym typeface="Proxima Nova"/>
              </a:rPr>
              <a:t>for example, </a:t>
            </a:r>
            <a:r>
              <a:rPr lang="en-IN" sz="1500">
                <a:highlight>
                  <a:srgbClr val="FFFFFF"/>
                </a:highlight>
                <a:latin typeface="Proxima Nova"/>
                <a:ea typeface="Proxima Nova"/>
                <a:cs typeface="Proxima Nova"/>
                <a:sym typeface="Proxima Nova"/>
              </a:rPr>
              <a:t>loops) that have executed correctly.</a:t>
            </a:r>
            <a:endParaRPr sz="1500">
              <a:highlight>
                <a:srgbClr val="FFFFFF"/>
              </a:highlight>
              <a:latin typeface="Proxima Nova"/>
              <a:ea typeface="Proxima Nova"/>
              <a:cs typeface="Proxima Nova"/>
              <a:sym typeface="Proxima Nova"/>
            </a:endParaRPr>
          </a:p>
          <a:p>
            <a:pPr marL="914400" lvl="1" indent="-323850" algn="just" rtl="0">
              <a:lnSpc>
                <a:spcPct val="100000"/>
              </a:lnSpc>
              <a:spcBef>
                <a:spcPts val="40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7"/>
              </a:rPr>
              <a:t>Condition Coverage</a:t>
            </a:r>
            <a:r>
              <a:rPr lang="en-IN" sz="1500">
                <a:highlight>
                  <a:srgbClr val="FFFFFF"/>
                </a:highlight>
                <a:latin typeface="Proxima Nova"/>
                <a:ea typeface="Proxima Nova"/>
                <a:cs typeface="Proxima Nova"/>
                <a:sym typeface="Proxima Nova"/>
              </a:rPr>
              <a:t> - </a:t>
            </a:r>
            <a:r>
              <a:rPr lang="en-IN" sz="1500">
                <a:solidFill>
                  <a:schemeClr val="dk1"/>
                </a:solidFill>
                <a:highlight>
                  <a:schemeClr val="lt1"/>
                </a:highlight>
                <a:latin typeface="Proxima Nova"/>
                <a:ea typeface="Proxima Nova"/>
                <a:cs typeface="Proxima Nova"/>
                <a:sym typeface="Proxima Nova"/>
              </a:rPr>
              <a:t>This refers to </a:t>
            </a:r>
            <a:r>
              <a:rPr lang="en-IN" sz="1500">
                <a:highlight>
                  <a:srgbClr val="FFFFFF"/>
                </a:highlight>
                <a:latin typeface="Proxima Nova"/>
                <a:ea typeface="Proxima Nova"/>
                <a:cs typeface="Proxima Nova"/>
                <a:sym typeface="Proxima Nova"/>
              </a:rPr>
              <a:t>Boolean expressions that are validated and which return both TRUE/FALSE according to the test run.</a:t>
            </a:r>
            <a:endParaRPr sz="1500">
              <a:highlight>
                <a:srgbClr val="FFFFFF"/>
              </a:highlight>
              <a:latin typeface="Proxima Nova"/>
              <a:ea typeface="Proxima Nova"/>
              <a:cs typeface="Proxima Nova"/>
              <a:sym typeface="Proxima Nova"/>
            </a:endParaRPr>
          </a:p>
        </p:txBody>
      </p:sp>
      <p:sp>
        <p:nvSpPr>
          <p:cNvPr id="1996" name="Google Shape;1996;g8eb3b06fd2_0_2829"/>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White-Box Testing</a:t>
            </a:r>
            <a:endParaRPr sz="2300" b="0" i="0" u="none" strike="noStrike" cap="none">
              <a:solidFill>
                <a:schemeClr val="lt1"/>
              </a:solidFill>
              <a:latin typeface="Proxima Nova"/>
              <a:ea typeface="Proxima Nova"/>
              <a:cs typeface="Proxima Nova"/>
              <a:sym typeface="Proxima Nova"/>
            </a:endParaRPr>
          </a:p>
        </p:txBody>
      </p:sp>
      <p:sp>
        <p:nvSpPr>
          <p:cNvPr id="1997" name="Google Shape;1997;g8eb3b06fd2_0_282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g533951b2e5_0_1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79</a:t>
            </a:fld>
            <a:endParaRPr/>
          </a:p>
        </p:txBody>
      </p:sp>
      <p:sp>
        <p:nvSpPr>
          <p:cNvPr id="2004" name="Google Shape;2004;g533951b2e5_0_10"/>
          <p:cNvSpPr txBox="1"/>
          <p:nvPr/>
        </p:nvSpPr>
        <p:spPr>
          <a:xfrm>
            <a:off x="328800" y="981500"/>
            <a:ext cx="8346600" cy="411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sz="1500" b="1">
                <a:latin typeface="Proxima Nova"/>
                <a:ea typeface="Proxima Nova"/>
                <a:cs typeface="Proxima Nova"/>
                <a:sym typeface="Proxima Nova"/>
              </a:rPr>
              <a:t>Advantages:</a:t>
            </a:r>
            <a:endParaRPr sz="1500" b="1">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Char char="-"/>
            </a:pPr>
            <a:r>
              <a:rPr lang="en-IN" sz="1500">
                <a:latin typeface="Proxima Nova"/>
                <a:ea typeface="Proxima Nova"/>
                <a:cs typeface="Proxima Nova"/>
                <a:sym typeface="Proxima Nova"/>
              </a:rPr>
              <a:t>The tester has knowledge of the source code, hence it becomes very easy to find out which type of data can help in testing the application more effectively.</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It helps in optimizing the overall code.</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Extra lines of code can be removed very easily which can then bring in hidden defects.</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Due to the tester's knowledge about the code, the maximum coverage is attained while writing out test scenarios.</a:t>
            </a:r>
            <a:endParaRPr sz="150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endParaRPr sz="150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IN" sz="1500" b="1">
                <a:latin typeface="Proxima Nova"/>
                <a:ea typeface="Proxima Nova"/>
                <a:cs typeface="Proxima Nova"/>
                <a:sym typeface="Proxima Nova"/>
              </a:rPr>
              <a:t>Disadvantages:</a:t>
            </a:r>
            <a:endParaRPr sz="1500" b="1">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Since a skilled tester is needed to perform white-box testing, the costs spike.</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Sometimes it’s impossible to investigate every nook &amp; corner to find all sorts of hidden errors, as many paths will go untested.</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It’s difficult to maintain white-box testing, as it requires specialized tools like code analyzers &amp; debugging tools.</a:t>
            </a:r>
            <a:endParaRPr sz="1500">
              <a:latin typeface="Proxima Nova"/>
              <a:ea typeface="Proxima Nova"/>
              <a:cs typeface="Proxima Nova"/>
              <a:sym typeface="Proxima Nova"/>
            </a:endParaRPr>
          </a:p>
        </p:txBody>
      </p:sp>
      <p:sp>
        <p:nvSpPr>
          <p:cNvPr id="2005" name="Google Shape;2005;g533951b2e5_0_10"/>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White-Box Testing</a:t>
            </a:r>
            <a:endParaRPr sz="2300" b="0" i="0" u="none" strike="noStrike" cap="none">
              <a:solidFill>
                <a:schemeClr val="lt1"/>
              </a:solidFill>
              <a:latin typeface="Proxima Nova"/>
              <a:ea typeface="Proxima Nova"/>
              <a:cs typeface="Proxima Nova"/>
              <a:sym typeface="Proxima Nova"/>
            </a:endParaRPr>
          </a:p>
        </p:txBody>
      </p:sp>
      <p:sp>
        <p:nvSpPr>
          <p:cNvPr id="2006" name="Google Shape;2006;g533951b2e5_0_1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7" name="Google Shape;2007;g533951b2e5_0_10"/>
          <p:cNvSpPr txBox="1"/>
          <p:nvPr/>
        </p:nvSpPr>
        <p:spPr>
          <a:xfrm>
            <a:off x="386000" y="606650"/>
            <a:ext cx="5860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Advantages &amp; Disadvantages</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7"/>
          <p:cNvSpPr txBox="1">
            <a:spLocks noGrp="1"/>
          </p:cNvSpPr>
          <p:nvPr>
            <p:ph type="sldNum" idx="4294967295"/>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8</a:t>
            </a:fld>
            <a:endParaRPr sz="900">
              <a:solidFill>
                <a:srgbClr val="FF0000"/>
              </a:solidFill>
              <a:latin typeface="Proxima Nova"/>
              <a:ea typeface="Proxima Nova"/>
              <a:cs typeface="Proxima Nova"/>
              <a:sym typeface="Proxima Nova"/>
            </a:endParaRPr>
          </a:p>
        </p:txBody>
      </p:sp>
      <p:sp>
        <p:nvSpPr>
          <p:cNvPr id="1293" name="Google Shape;1293;p7"/>
          <p:cNvSpPr txBox="1"/>
          <p:nvPr/>
        </p:nvSpPr>
        <p:spPr>
          <a:xfrm>
            <a:off x="385994" y="126216"/>
            <a:ext cx="4292794" cy="403035"/>
          </a:xfrm>
          <a:prstGeom prst="rect">
            <a:avLst/>
          </a:prstGeom>
          <a:noFill/>
          <a:ln>
            <a:noFill/>
          </a:ln>
        </p:spPr>
        <p:txBody>
          <a:bodyPr spcFirstLastPara="1" wrap="square" lIns="91425" tIns="45700" rIns="91425" bIns="45700" anchor="ctr" anchorCtr="0">
            <a:norm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What is Software Testing?</a:t>
            </a:r>
            <a:endParaRPr sz="2340" b="0" i="0" u="none" strike="noStrike" cap="none">
              <a:solidFill>
                <a:schemeClr val="lt1"/>
              </a:solidFill>
              <a:latin typeface="Proxima Nova"/>
              <a:ea typeface="Proxima Nova"/>
              <a:cs typeface="Proxima Nova"/>
              <a:sym typeface="Proxima Nova"/>
            </a:endParaRPr>
          </a:p>
        </p:txBody>
      </p:sp>
      <p:sp>
        <p:nvSpPr>
          <p:cNvPr id="1294" name="Google Shape;1294;p7"/>
          <p:cNvSpPr/>
          <p:nvPr/>
        </p:nvSpPr>
        <p:spPr>
          <a:xfrm>
            <a:off x="0" y="634701"/>
            <a:ext cx="9144000" cy="346934"/>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95" name="Google Shape;1295;p7"/>
          <p:cNvPicPr preferRelativeResize="0"/>
          <p:nvPr/>
        </p:nvPicPr>
        <p:blipFill>
          <a:blip r:embed="rId3">
            <a:alphaModFix/>
          </a:blip>
          <a:stretch>
            <a:fillRect/>
          </a:stretch>
        </p:blipFill>
        <p:spPr>
          <a:xfrm>
            <a:off x="3444100" y="1142400"/>
            <a:ext cx="2248853" cy="2248853"/>
          </a:xfrm>
          <a:prstGeom prst="rect">
            <a:avLst/>
          </a:prstGeom>
          <a:noFill/>
          <a:ln>
            <a:noFill/>
          </a:ln>
        </p:spPr>
      </p:pic>
      <p:sp>
        <p:nvSpPr>
          <p:cNvPr id="1296" name="Google Shape;1296;p7"/>
          <p:cNvSpPr txBox="1"/>
          <p:nvPr/>
        </p:nvSpPr>
        <p:spPr>
          <a:xfrm>
            <a:off x="470825" y="3552025"/>
            <a:ext cx="8195400" cy="13104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rgbClr val="000000"/>
              </a:buClr>
              <a:buSzPts val="1500"/>
              <a:buFont typeface="Arial"/>
              <a:buChar char="●"/>
            </a:pPr>
            <a:r>
              <a:rPr lang="en-IN" sz="1500" b="1" u="sng">
                <a:solidFill>
                  <a:schemeClr val="hlink"/>
                </a:solidFill>
                <a:highlight>
                  <a:srgbClr val="FFFFFF"/>
                </a:highlight>
                <a:latin typeface="Proxima Nova"/>
                <a:ea typeface="Proxima Nova"/>
                <a:cs typeface="Proxima Nova"/>
                <a:sym typeface="Proxima Nova"/>
                <a:hlinkClick r:id="rId4"/>
              </a:rPr>
              <a:t>Software Testing</a:t>
            </a:r>
            <a:r>
              <a:rPr lang="en-IN" sz="1500">
                <a:solidFill>
                  <a:schemeClr val="dk1"/>
                </a:solidFill>
                <a:highlight>
                  <a:srgbClr val="FFFFFF"/>
                </a:highlight>
                <a:latin typeface="Proxima Nova"/>
                <a:ea typeface="Proxima Nova"/>
                <a:cs typeface="Proxima Nova"/>
                <a:sym typeface="Proxima Nova"/>
              </a:rPr>
              <a:t> refers to the process of evaluating software against requirements collected from users and system specifications. Testing is conducted at various phase levels in a </a:t>
            </a:r>
            <a:r>
              <a:rPr lang="en-IN" sz="1500" u="sng">
                <a:solidFill>
                  <a:schemeClr val="hlink"/>
                </a:solidFill>
                <a:highlight>
                  <a:srgbClr val="FFFFFF"/>
                </a:highlight>
                <a:latin typeface="Proxima Nova"/>
                <a:ea typeface="Proxima Nova"/>
                <a:cs typeface="Proxima Nova"/>
                <a:sym typeface="Proxima Nova"/>
                <a:hlinkClick r:id="rId5"/>
              </a:rPr>
              <a:t>Software Development Life Cycle (SDLC)</a:t>
            </a:r>
            <a:r>
              <a:rPr lang="en-IN" sz="1500">
                <a:solidFill>
                  <a:schemeClr val="dk1"/>
                </a:solidFill>
                <a:highlight>
                  <a:srgbClr val="FFFFFF"/>
                </a:highlight>
                <a:latin typeface="Proxima Nova"/>
                <a:ea typeface="Proxima Nova"/>
                <a:cs typeface="Proxima Nova"/>
                <a:sym typeface="Proxima Nova"/>
              </a:rPr>
              <a:t>. Software testing includes </a:t>
            </a:r>
            <a:r>
              <a:rPr lang="en-IN" sz="1500" u="sng">
                <a:solidFill>
                  <a:schemeClr val="hlink"/>
                </a:solidFill>
                <a:highlight>
                  <a:srgbClr val="FFFFFF"/>
                </a:highlight>
                <a:latin typeface="Proxima Nova"/>
                <a:ea typeface="Proxima Nova"/>
                <a:cs typeface="Proxima Nova"/>
                <a:sym typeface="Proxima Nova"/>
                <a:hlinkClick r:id="rId6"/>
              </a:rPr>
              <a:t>validation</a:t>
            </a:r>
            <a:r>
              <a:rPr lang="en-IN" sz="1500">
                <a:solidFill>
                  <a:schemeClr val="dk1"/>
                </a:solidFill>
                <a:highlight>
                  <a:srgbClr val="FFFFFF"/>
                </a:highlight>
                <a:latin typeface="Proxima Nova"/>
                <a:ea typeface="Proxima Nova"/>
                <a:cs typeface="Proxima Nova"/>
                <a:sym typeface="Proxima Nova"/>
              </a:rPr>
              <a:t> and </a:t>
            </a:r>
            <a:r>
              <a:rPr lang="en-IN" sz="1500" u="sng">
                <a:solidFill>
                  <a:schemeClr val="hlink"/>
                </a:solidFill>
                <a:highlight>
                  <a:srgbClr val="FFFFFF"/>
                </a:highlight>
                <a:latin typeface="Proxima Nova"/>
                <a:ea typeface="Proxima Nova"/>
                <a:cs typeface="Proxima Nova"/>
                <a:sym typeface="Proxima Nova"/>
                <a:hlinkClick r:id="rId6"/>
              </a:rPr>
              <a:t>verification</a:t>
            </a:r>
            <a:r>
              <a:rPr lang="en-IN" sz="1500">
                <a:solidFill>
                  <a:schemeClr val="dk1"/>
                </a:solidFill>
                <a:highlight>
                  <a:srgbClr val="FFFFFF"/>
                </a:highlight>
                <a:latin typeface="Proxima Nova"/>
                <a:ea typeface="Proxima Nova"/>
                <a:cs typeface="Proxima Nova"/>
                <a:sym typeface="Proxima Nova"/>
              </a:rPr>
              <a:t>.</a:t>
            </a:r>
            <a:endParaRPr sz="1500">
              <a:solidFill>
                <a:schemeClr val="dk1"/>
              </a:solidFill>
              <a:latin typeface="Proxima Nova"/>
              <a:ea typeface="Proxima Nova"/>
              <a:cs typeface="Proxima Nova"/>
              <a:sym typeface="Proxima Nova"/>
            </a:endParaRPr>
          </a:p>
          <a:p>
            <a:pPr marL="457200" marR="0" lvl="0" indent="0" algn="ctr" rtl="0">
              <a:lnSpc>
                <a:spcPct val="100000"/>
              </a:lnSpc>
              <a:spcBef>
                <a:spcPts val="0"/>
              </a:spcBef>
              <a:spcAft>
                <a:spcPts val="0"/>
              </a:spcAft>
              <a:buNone/>
            </a:pPr>
            <a:endParaRPr sz="1500">
              <a:solidFill>
                <a:schemeClr val="dk1"/>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g8eb3b06fd2_0_419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013" name="Google Shape;2013;g8eb3b06fd2_0_419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2014" name="Google Shape;2014;g8eb3b06fd2_0_419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2015" name="Google Shape;2015;g8eb3b06fd2_0_419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2016" name="Google Shape;2016;g8eb3b06fd2_0_419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80</a:t>
            </a:fld>
            <a:endParaRPr sz="900">
              <a:solidFill>
                <a:srgbClr val="898989"/>
              </a:solidFill>
              <a:latin typeface="Proxima Nova"/>
              <a:ea typeface="Proxima Nova"/>
              <a:cs typeface="Proxima Nova"/>
              <a:sym typeface="Proxima Nova"/>
            </a:endParaRPr>
          </a:p>
        </p:txBody>
      </p:sp>
      <p:sp>
        <p:nvSpPr>
          <p:cNvPr id="2017" name="Google Shape;2017;g8eb3b06fd2_0_419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8" name="Google Shape;2018;g8eb3b06fd2_0_419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9" name="Google Shape;2019;g8eb3b06fd2_0_419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20" name="Google Shape;2020;g8eb3b06fd2_0_4198"/>
          <p:cNvSpPr txBox="1"/>
          <p:nvPr/>
        </p:nvSpPr>
        <p:spPr>
          <a:xfrm>
            <a:off x="642175" y="622349"/>
            <a:ext cx="5493300" cy="837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 (15 Sec)</a:t>
            </a:r>
            <a:endParaRPr sz="3600" b="0" i="0" u="none" strike="noStrike" cap="none">
              <a:solidFill>
                <a:srgbClr val="F5333F"/>
              </a:solidFill>
              <a:latin typeface="Proxima Nova"/>
              <a:ea typeface="Proxima Nova"/>
              <a:cs typeface="Proxima Nova"/>
              <a:sym typeface="Proxima Nova"/>
            </a:endParaRPr>
          </a:p>
        </p:txBody>
      </p:sp>
      <p:pic>
        <p:nvPicPr>
          <p:cNvPr id="2021" name="Google Shape;2021;g8eb3b06fd2_0_4198"/>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2022" name="Google Shape;2022;g8eb3b06fd2_0_419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80</a:t>
            </a:fld>
            <a:endParaRPr/>
          </a:p>
        </p:txBody>
      </p:sp>
      <p:sp>
        <p:nvSpPr>
          <p:cNvPr id="2023" name="Google Shape;2023;g8eb3b06fd2_0_4198"/>
          <p:cNvSpPr txBox="1"/>
          <p:nvPr/>
        </p:nvSpPr>
        <p:spPr>
          <a:xfrm>
            <a:off x="642175" y="1710100"/>
            <a:ext cx="77640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Code coverage analysis is the process of:</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Finding areas of a program that are not exercised by a set of test cases</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Creating additional test cases to increase coverage</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Determining a quantitative measure of code coverage, which is an indirect measure of quality</a:t>
            </a:r>
            <a:endParaRPr sz="1800">
              <a:solidFill>
                <a:schemeClr val="dk1"/>
              </a:solidFill>
              <a:latin typeface="Calibri"/>
              <a:ea typeface="Calibri"/>
              <a:cs typeface="Calibri"/>
              <a:sym typeface="Calibri"/>
            </a:endParaRPr>
          </a:p>
          <a:p>
            <a:pPr marL="342900" marR="0" lvl="0" indent="-342900" algn="l"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All of the above</a:t>
            </a:r>
            <a:endParaRPr sz="18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g8eb3b06fd2_0_422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029" name="Google Shape;2029;g8eb3b06fd2_0_422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2030" name="Google Shape;2030;g8eb3b06fd2_0_422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2031" name="Google Shape;2031;g8eb3b06fd2_0_422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2032" name="Google Shape;2032;g8eb3b06fd2_0_422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81</a:t>
            </a:fld>
            <a:endParaRPr sz="900">
              <a:solidFill>
                <a:srgbClr val="898989"/>
              </a:solidFill>
              <a:latin typeface="Proxima Nova"/>
              <a:ea typeface="Proxima Nova"/>
              <a:cs typeface="Proxima Nova"/>
              <a:sym typeface="Proxima Nova"/>
            </a:endParaRPr>
          </a:p>
        </p:txBody>
      </p:sp>
      <p:sp>
        <p:nvSpPr>
          <p:cNvPr id="2033" name="Google Shape;2033;g8eb3b06fd2_0_422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4" name="Google Shape;2034;g8eb3b06fd2_0_422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5" name="Google Shape;2035;g8eb3b06fd2_0_422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8eb3b06fd2_0_4228"/>
          <p:cNvSpPr txBox="1"/>
          <p:nvPr/>
        </p:nvSpPr>
        <p:spPr>
          <a:xfrm>
            <a:off x="642175" y="622349"/>
            <a:ext cx="5493300" cy="837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 (Answer)</a:t>
            </a:r>
            <a:endParaRPr sz="3600" b="0" i="0" u="none" strike="noStrike" cap="none">
              <a:solidFill>
                <a:srgbClr val="F5333F"/>
              </a:solidFill>
              <a:latin typeface="Proxima Nova"/>
              <a:ea typeface="Proxima Nova"/>
              <a:cs typeface="Proxima Nova"/>
              <a:sym typeface="Proxima Nova"/>
            </a:endParaRPr>
          </a:p>
        </p:txBody>
      </p:sp>
      <p:pic>
        <p:nvPicPr>
          <p:cNvPr id="2037" name="Google Shape;2037;g8eb3b06fd2_0_4228"/>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2038" name="Google Shape;2038;g8eb3b06fd2_0_422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81</a:t>
            </a:fld>
            <a:endParaRPr/>
          </a:p>
        </p:txBody>
      </p:sp>
      <p:sp>
        <p:nvSpPr>
          <p:cNvPr id="2039" name="Google Shape;2039;g8eb3b06fd2_0_4228"/>
          <p:cNvSpPr txBox="1"/>
          <p:nvPr/>
        </p:nvSpPr>
        <p:spPr>
          <a:xfrm>
            <a:off x="642175" y="1710100"/>
            <a:ext cx="77640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Code coverage analysis is the process </a:t>
            </a:r>
            <a:r>
              <a:rPr lang="en-IN" sz="180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of</a:t>
            </a:r>
            <a:r>
              <a:rPr lang="en-I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Finding areas of a program that are not exercised by a set of test cases</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Creating additional test cases to increase coverage</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Determining a quantitative measure of code coverage, which is an indirect measure of quality</a:t>
            </a:r>
            <a:endParaRPr sz="1800">
              <a:solidFill>
                <a:schemeClr val="dk1"/>
              </a:solidFill>
              <a:latin typeface="Calibri"/>
              <a:ea typeface="Calibri"/>
              <a:cs typeface="Calibri"/>
              <a:sym typeface="Calibri"/>
            </a:endParaRPr>
          </a:p>
          <a:p>
            <a:pPr marL="457200" lvl="0" indent="-342900" algn="l" rtl="0">
              <a:spcBef>
                <a:spcPts val="1200"/>
              </a:spcBef>
              <a:spcAft>
                <a:spcPts val="1200"/>
              </a:spcAft>
              <a:buClr>
                <a:srgbClr val="FF0000"/>
              </a:buClr>
              <a:buSzPts val="1800"/>
              <a:buFont typeface="Calibri"/>
              <a:buAutoNum type="arabicPeriod"/>
            </a:pPr>
            <a:r>
              <a:rPr lang="en-IN" sz="1800" b="1">
                <a:solidFill>
                  <a:srgbClr val="FF0000"/>
                </a:solidFill>
                <a:latin typeface="Calibri"/>
                <a:ea typeface="Calibri"/>
                <a:cs typeface="Calibri"/>
                <a:sym typeface="Calibri"/>
              </a:rPr>
              <a:t>All of the above</a:t>
            </a:r>
            <a:endParaRPr sz="1800" b="1">
              <a:solidFill>
                <a:srgbClr val="FF0000"/>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g8eb3b06fd2_0_2846"/>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82</a:t>
            </a:fld>
            <a:endParaRPr sz="900">
              <a:latin typeface="Proxima Nova"/>
              <a:ea typeface="Proxima Nova"/>
              <a:cs typeface="Proxima Nova"/>
              <a:sym typeface="Proxima Nova"/>
            </a:endParaRPr>
          </a:p>
        </p:txBody>
      </p:sp>
      <p:sp>
        <p:nvSpPr>
          <p:cNvPr id="2045" name="Google Shape;2045;g8eb3b06fd2_0_2846"/>
          <p:cNvSpPr txBox="1"/>
          <p:nvPr/>
        </p:nvSpPr>
        <p:spPr>
          <a:xfrm>
            <a:off x="471800" y="1989775"/>
            <a:ext cx="3393600" cy="1506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Black-Box Testing</a:t>
            </a:r>
            <a:endParaRPr sz="4800" b="0" i="0" strike="noStrike" cap="none">
              <a:solidFill>
                <a:srgbClr val="FFFFFF"/>
              </a:solidFill>
              <a:latin typeface="Calibri"/>
              <a:ea typeface="Calibri"/>
              <a:cs typeface="Calibri"/>
              <a:sym typeface="Calibri"/>
            </a:endParaRPr>
          </a:p>
        </p:txBody>
      </p:sp>
      <p:pic>
        <p:nvPicPr>
          <p:cNvPr id="2046" name="Google Shape;2046;g8eb3b06fd2_0_2846"/>
          <p:cNvPicPr preferRelativeResize="0"/>
          <p:nvPr/>
        </p:nvPicPr>
        <p:blipFill>
          <a:blip r:embed="rId3">
            <a:alphaModFix/>
          </a:blip>
          <a:stretch>
            <a:fillRect/>
          </a:stretch>
        </p:blipFill>
        <p:spPr>
          <a:xfrm>
            <a:off x="3785700" y="1099700"/>
            <a:ext cx="5231848" cy="29441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g8c52beda6f_0_371"/>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83</a:t>
            </a:fld>
            <a:endParaRPr/>
          </a:p>
        </p:txBody>
      </p:sp>
      <p:sp>
        <p:nvSpPr>
          <p:cNvPr id="2053" name="Google Shape;2053;g8c52beda6f_0_371"/>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and White-Box Testing</a:t>
            </a:r>
            <a:endParaRPr sz="2300" b="0" i="0" u="none" strike="noStrike" cap="none">
              <a:solidFill>
                <a:schemeClr val="lt1"/>
              </a:solidFill>
              <a:latin typeface="Proxima Nova"/>
              <a:ea typeface="Proxima Nova"/>
              <a:cs typeface="Proxima Nova"/>
              <a:sym typeface="Proxima Nova"/>
            </a:endParaRPr>
          </a:p>
        </p:txBody>
      </p:sp>
      <p:sp>
        <p:nvSpPr>
          <p:cNvPr id="2054" name="Google Shape;2054;g8c52beda6f_0_371"/>
          <p:cNvSpPr txBox="1"/>
          <p:nvPr/>
        </p:nvSpPr>
        <p:spPr>
          <a:xfrm>
            <a:off x="450050" y="1087075"/>
            <a:ext cx="8335800" cy="28719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While conducting </a:t>
            </a:r>
            <a:r>
              <a:rPr lang="en-IN" sz="1500" b="1" u="sng">
                <a:solidFill>
                  <a:schemeClr val="hlink"/>
                </a:solidFill>
                <a:highlight>
                  <a:srgbClr val="FFFFFF"/>
                </a:highlight>
                <a:latin typeface="Proxima Nova"/>
                <a:ea typeface="Proxima Nova"/>
                <a:cs typeface="Proxima Nova"/>
                <a:sym typeface="Proxima Nova"/>
                <a:hlinkClick r:id="rId3"/>
              </a:rPr>
              <a:t>black-box testing</a:t>
            </a:r>
            <a:r>
              <a:rPr lang="en-IN" sz="1500">
                <a:solidFill>
                  <a:srgbClr val="222222"/>
                </a:solidFill>
                <a:highlight>
                  <a:srgbClr val="FFFFFF"/>
                </a:highlight>
                <a:latin typeface="Proxima Nova"/>
                <a:ea typeface="Proxima Nova"/>
                <a:cs typeface="Proxima Nova"/>
                <a:sym typeface="Proxima Nova"/>
              </a:rPr>
              <a:t>, the tester does not have any information on the internal working/implementation of the software system. </a:t>
            </a:r>
            <a:endParaRPr sz="1500">
              <a:solidFill>
                <a:srgbClr val="222222"/>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22222"/>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It focuses </a:t>
            </a:r>
            <a:r>
              <a:rPr lang="en-IN" sz="1500">
                <a:solidFill>
                  <a:srgbClr val="222222"/>
                </a:solidFill>
                <a:highlight>
                  <a:schemeClr val="lt1"/>
                </a:highlight>
                <a:latin typeface="Proxima Nova"/>
                <a:ea typeface="Proxima Nova"/>
                <a:cs typeface="Proxima Nova"/>
                <a:sym typeface="Proxima Nova"/>
              </a:rPr>
              <a:t>entirely </a:t>
            </a:r>
            <a:r>
              <a:rPr lang="en-IN" sz="1500">
                <a:solidFill>
                  <a:srgbClr val="222222"/>
                </a:solidFill>
                <a:highlight>
                  <a:srgbClr val="FFFFFF"/>
                </a:highlight>
                <a:latin typeface="Proxima Nova"/>
                <a:ea typeface="Proxima Nova"/>
                <a:cs typeface="Proxima Nova"/>
                <a:sym typeface="Proxima Nova"/>
              </a:rPr>
              <a:t>on the behaviour of the software from the user perspective. </a:t>
            </a:r>
            <a:endParaRPr sz="1500">
              <a:solidFill>
                <a:srgbClr val="222222"/>
              </a:solidFill>
              <a:highlight>
                <a:srgbClr val="FFFFFF"/>
              </a:highlight>
              <a:latin typeface="Proxima Nova"/>
              <a:ea typeface="Proxima Nova"/>
              <a:cs typeface="Proxima Nova"/>
              <a:sym typeface="Proxima Nova"/>
            </a:endParaRPr>
          </a:p>
          <a:p>
            <a:pPr marL="0" marR="0" lvl="0" indent="0" algn="just" rtl="0">
              <a:lnSpc>
                <a:spcPct val="100000"/>
              </a:lnSpc>
              <a:spcBef>
                <a:spcPts val="0"/>
              </a:spcBef>
              <a:spcAft>
                <a:spcPts val="0"/>
              </a:spcAft>
              <a:buNone/>
            </a:pPr>
            <a:endParaRPr sz="1500">
              <a:solidFill>
                <a:srgbClr val="222222"/>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chemeClr val="dk1"/>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It can be performed at every level of software testing, for example, unit, integration, system and acceptance testing.</a:t>
            </a:r>
            <a:endParaRPr sz="1500">
              <a:solidFill>
                <a:srgbClr val="222222"/>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22222"/>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Types of black-box testing:</a:t>
            </a:r>
            <a:endParaRPr sz="1500">
              <a:solidFill>
                <a:srgbClr val="222222"/>
              </a:solidFill>
              <a:highlight>
                <a:srgbClr val="FFFFFF"/>
              </a:highlight>
              <a:latin typeface="Proxima Nova"/>
              <a:ea typeface="Proxima Nova"/>
              <a:cs typeface="Proxima Nova"/>
              <a:sym typeface="Proxima Nova"/>
            </a:endParaRPr>
          </a:p>
          <a:p>
            <a:pPr marL="914400" marR="0" lvl="1" indent="-323850" algn="just"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Manual testing</a:t>
            </a:r>
            <a:endParaRPr sz="1500">
              <a:solidFill>
                <a:srgbClr val="222222"/>
              </a:solidFill>
              <a:highlight>
                <a:srgbClr val="FFFFFF"/>
              </a:highlight>
              <a:latin typeface="Proxima Nova"/>
              <a:ea typeface="Proxima Nova"/>
              <a:cs typeface="Proxima Nova"/>
              <a:sym typeface="Proxima Nova"/>
            </a:endParaRPr>
          </a:p>
          <a:p>
            <a:pPr marL="914400" marR="0" lvl="1" indent="-323850" algn="just" rtl="0">
              <a:lnSpc>
                <a:spcPct val="100000"/>
              </a:lnSpc>
              <a:spcBef>
                <a:spcPts val="0"/>
              </a:spcBef>
              <a:spcAft>
                <a:spcPts val="0"/>
              </a:spcAft>
              <a:buClr>
                <a:srgbClr val="222222"/>
              </a:buClr>
              <a:buSzPts val="1500"/>
              <a:buFont typeface="Proxima Nova"/>
              <a:buChar char="○"/>
            </a:pPr>
            <a:r>
              <a:rPr lang="en-IN" sz="1500">
                <a:solidFill>
                  <a:srgbClr val="222222"/>
                </a:solidFill>
                <a:highlight>
                  <a:srgbClr val="FFFFFF"/>
                </a:highlight>
                <a:latin typeface="Proxima Nova"/>
                <a:ea typeface="Proxima Nova"/>
                <a:cs typeface="Proxima Nova"/>
                <a:sym typeface="Proxima Nova"/>
              </a:rPr>
              <a:t>Automation testing</a:t>
            </a:r>
            <a:endParaRPr sz="1500">
              <a:solidFill>
                <a:srgbClr val="222222"/>
              </a:solidFill>
              <a:highlight>
                <a:srgbClr val="FFFFFF"/>
              </a:highlight>
              <a:latin typeface="Proxima Nova"/>
              <a:ea typeface="Proxima Nova"/>
              <a:cs typeface="Proxima Nova"/>
              <a:sym typeface="Proxima Nova"/>
            </a:endParaRPr>
          </a:p>
        </p:txBody>
      </p:sp>
      <p:sp>
        <p:nvSpPr>
          <p:cNvPr id="2055" name="Google Shape;2055;g8c52beda6f_0_37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6" name="Google Shape;2056;g8c52beda6f_0_371"/>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Black-Box Testing</a:t>
            </a:r>
            <a:endParaRPr sz="1840" b="0" i="0" u="none" strike="noStrike" cap="none">
              <a:solidFill>
                <a:schemeClr val="lt1"/>
              </a:solidFill>
              <a:latin typeface="Proxima Nova"/>
              <a:ea typeface="Proxima Nova"/>
              <a:cs typeface="Proxima Nova"/>
              <a:sym typeface="Proxima Nova"/>
            </a:endParaRPr>
          </a:p>
        </p:txBody>
      </p:sp>
      <p:pic>
        <p:nvPicPr>
          <p:cNvPr id="2057" name="Google Shape;2057;g8c52beda6f_0_371"/>
          <p:cNvPicPr preferRelativeResize="0"/>
          <p:nvPr/>
        </p:nvPicPr>
        <p:blipFill>
          <a:blip r:embed="rId4">
            <a:alphaModFix/>
          </a:blip>
          <a:stretch>
            <a:fillRect/>
          </a:stretch>
        </p:blipFill>
        <p:spPr>
          <a:xfrm>
            <a:off x="5490751" y="2677126"/>
            <a:ext cx="2389349" cy="2090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g8eb3b06fd2_0_2650"/>
          <p:cNvSpPr txBox="1">
            <a:spLocks noGrp="1"/>
          </p:cNvSpPr>
          <p:nvPr>
            <p:ph type="sldNum" idx="12"/>
          </p:nvPr>
        </p:nvSpPr>
        <p:spPr>
          <a:xfrm>
            <a:off x="6468325" y="4725688"/>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84</a:t>
            </a:fld>
            <a:endParaRPr/>
          </a:p>
        </p:txBody>
      </p:sp>
      <p:sp>
        <p:nvSpPr>
          <p:cNvPr id="2064" name="Google Shape;2064;g8eb3b06fd2_0_2650"/>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Testing</a:t>
            </a:r>
            <a:endParaRPr sz="2300" b="0" i="0" u="none" strike="noStrike" cap="none">
              <a:solidFill>
                <a:schemeClr val="lt1"/>
              </a:solidFill>
              <a:latin typeface="Proxima Nova"/>
              <a:ea typeface="Proxima Nova"/>
              <a:cs typeface="Proxima Nova"/>
              <a:sym typeface="Proxima Nova"/>
            </a:endParaRPr>
          </a:p>
        </p:txBody>
      </p:sp>
      <p:sp>
        <p:nvSpPr>
          <p:cNvPr id="2065" name="Google Shape;2065;g8eb3b06fd2_0_265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66" name="Google Shape;2066;g8eb3b06fd2_0_2650"/>
          <p:cNvSpPr txBox="1"/>
          <p:nvPr/>
        </p:nvSpPr>
        <p:spPr>
          <a:xfrm>
            <a:off x="408475" y="1307537"/>
            <a:ext cx="3987000" cy="3086100"/>
          </a:xfrm>
          <a:prstGeom prst="rect">
            <a:avLst/>
          </a:prstGeom>
          <a:noFill/>
          <a:ln>
            <a:noFill/>
          </a:ln>
        </p:spPr>
        <p:txBody>
          <a:bodyPr spcFirstLastPara="1" wrap="square" lIns="91425" tIns="91425" rIns="91425" bIns="91425" anchor="ctr" anchorCtr="0">
            <a:noAutofit/>
          </a:bodyPr>
          <a:lstStyle/>
          <a:p>
            <a:pPr marL="457200" lvl="0" indent="-323850" algn="just" rtl="0">
              <a:lnSpc>
                <a:spcPct val="100000"/>
              </a:lnSpc>
              <a:spcBef>
                <a:spcPts val="0"/>
              </a:spcBef>
              <a:spcAft>
                <a:spcPts val="0"/>
              </a:spcAft>
              <a:buSzPts val="1500"/>
              <a:buFont typeface="Proxima Nova"/>
              <a:buChar char="●"/>
            </a:pPr>
            <a:r>
              <a:rPr lang="en-IN" sz="1500" b="1" u="sng">
                <a:solidFill>
                  <a:schemeClr val="hlink"/>
                </a:solidFill>
                <a:highlight>
                  <a:srgbClr val="FFFFFF"/>
                </a:highlight>
                <a:latin typeface="Proxima Nova"/>
                <a:ea typeface="Proxima Nova"/>
                <a:cs typeface="Proxima Nova"/>
                <a:sym typeface="Proxima Nova"/>
                <a:hlinkClick r:id="rId3"/>
              </a:rPr>
              <a:t>Manual testing</a:t>
            </a:r>
            <a:r>
              <a:rPr lang="en-IN" sz="1500">
                <a:highlight>
                  <a:srgbClr val="FFFFFF"/>
                </a:highlight>
                <a:latin typeface="Proxima Nova"/>
                <a:ea typeface="Proxima Nova"/>
                <a:cs typeface="Proxima Nova"/>
                <a:sym typeface="Proxima Nova"/>
              </a:rPr>
              <a:t> is a process of</a:t>
            </a:r>
            <a:r>
              <a:rPr lang="en-IN" sz="1500">
                <a:solidFill>
                  <a:schemeClr val="dk1"/>
                </a:solidFill>
                <a:highlight>
                  <a:schemeClr val="lt1"/>
                </a:highlight>
                <a:latin typeface="Proxima Nova"/>
                <a:ea typeface="Proxima Nova"/>
                <a:cs typeface="Proxima Nova"/>
                <a:sym typeface="Proxima Nova"/>
              </a:rPr>
              <a:t> manually</a:t>
            </a:r>
            <a:r>
              <a:rPr lang="en-IN" sz="1500">
                <a:highlight>
                  <a:srgbClr val="FFFFFF"/>
                </a:highlight>
                <a:latin typeface="Proxima Nova"/>
                <a:ea typeface="Proxima Nova"/>
                <a:cs typeface="Proxima Nova"/>
                <a:sym typeface="Proxima Nova"/>
              </a:rPr>
              <a:t> detecting bugs and defects in a software program.</a:t>
            </a:r>
            <a:endParaRPr sz="1500">
              <a:highlight>
                <a:srgbClr val="FFFFFF"/>
              </a:highlight>
              <a:latin typeface="Proxima Nova"/>
              <a:ea typeface="Proxima Nova"/>
              <a:cs typeface="Proxima Nova"/>
              <a:sym typeface="Proxima Nova"/>
            </a:endParaRPr>
          </a:p>
          <a:p>
            <a:pPr marL="457200" lvl="0" indent="0" algn="just" rtl="0">
              <a:lnSpc>
                <a:spcPct val="100000"/>
              </a:lnSpc>
              <a:spcBef>
                <a:spcPts val="0"/>
              </a:spcBef>
              <a:spcAft>
                <a:spcPts val="0"/>
              </a:spcAft>
              <a:buNone/>
            </a:pPr>
            <a:endParaRPr sz="1500">
              <a:highlight>
                <a:srgbClr val="FFFFFF"/>
              </a:highlight>
              <a:latin typeface="Proxima Nova"/>
              <a:ea typeface="Proxima Nova"/>
              <a:cs typeface="Proxima Nova"/>
              <a:sym typeface="Proxima Nova"/>
            </a:endParaRPr>
          </a:p>
          <a:p>
            <a:pPr marL="457200" lvl="0" indent="-323850" algn="just" rtl="0">
              <a:lnSpc>
                <a:spcPct val="100000"/>
              </a:lnSpc>
              <a:spcBef>
                <a:spcPts val="0"/>
              </a:spcBef>
              <a:spcAft>
                <a:spcPts val="0"/>
              </a:spcAft>
              <a:buSzPts val="1500"/>
              <a:buFont typeface="Proxima Nova"/>
              <a:buChar char="●"/>
            </a:pPr>
            <a:r>
              <a:rPr lang="en-IN" sz="1500">
                <a:highlight>
                  <a:srgbClr val="FFFFFF"/>
                </a:highlight>
                <a:latin typeface="Proxima Nova"/>
                <a:ea typeface="Proxima Nova"/>
                <a:cs typeface="Proxima Nova"/>
                <a:sym typeface="Proxima Nova"/>
              </a:rPr>
              <a:t>In this testing, the tester performs the end-user tasks </a:t>
            </a:r>
            <a:r>
              <a:rPr lang="en-IN" sz="1500">
                <a:solidFill>
                  <a:schemeClr val="dk1"/>
                </a:solidFill>
                <a:highlight>
                  <a:schemeClr val="lt1"/>
                </a:highlight>
                <a:latin typeface="Proxima Nova"/>
                <a:ea typeface="Proxima Nova"/>
                <a:cs typeface="Proxima Nova"/>
                <a:sym typeface="Proxima Nova"/>
              </a:rPr>
              <a:t>manually </a:t>
            </a:r>
            <a:r>
              <a:rPr lang="en-IN" sz="1500">
                <a:highlight>
                  <a:srgbClr val="FFFFFF"/>
                </a:highlight>
                <a:latin typeface="Proxima Nova"/>
                <a:ea typeface="Proxima Nova"/>
                <a:cs typeface="Proxima Nova"/>
                <a:sym typeface="Proxima Nova"/>
              </a:rPr>
              <a:t>and verifies whether all the features of the program are functioning as expected or not. </a:t>
            </a:r>
            <a:endParaRPr sz="1500">
              <a:highlight>
                <a:srgbClr val="FFFFFF"/>
              </a:highlight>
              <a:latin typeface="Proxima Nova"/>
              <a:ea typeface="Proxima Nova"/>
              <a:cs typeface="Proxima Nova"/>
              <a:sym typeface="Proxima Nova"/>
            </a:endParaRPr>
          </a:p>
        </p:txBody>
      </p:sp>
      <p:sp>
        <p:nvSpPr>
          <p:cNvPr id="2067" name="Google Shape;2067;g8eb3b06fd2_0_2650"/>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Manual Testing</a:t>
            </a:r>
            <a:endParaRPr sz="1840" b="0" i="0" u="none" strike="noStrike" cap="none">
              <a:solidFill>
                <a:schemeClr val="lt1"/>
              </a:solidFill>
              <a:latin typeface="Proxima Nova"/>
              <a:ea typeface="Proxima Nova"/>
              <a:cs typeface="Proxima Nova"/>
              <a:sym typeface="Proxima Nova"/>
            </a:endParaRPr>
          </a:p>
        </p:txBody>
      </p:sp>
      <p:pic>
        <p:nvPicPr>
          <p:cNvPr id="2068" name="Google Shape;2068;g8eb3b06fd2_0_2650"/>
          <p:cNvPicPr preferRelativeResize="0"/>
          <p:nvPr/>
        </p:nvPicPr>
        <p:blipFill>
          <a:blip r:embed="rId4">
            <a:alphaModFix/>
          </a:blip>
          <a:stretch>
            <a:fillRect/>
          </a:stretch>
        </p:blipFill>
        <p:spPr>
          <a:xfrm>
            <a:off x="4778965" y="981500"/>
            <a:ext cx="4299035" cy="4162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g8eb3b06fd2_0_2706"/>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85</a:t>
            </a:fld>
            <a:endParaRPr/>
          </a:p>
        </p:txBody>
      </p:sp>
      <p:sp>
        <p:nvSpPr>
          <p:cNvPr id="2075" name="Google Shape;2075;g8eb3b06fd2_0_2706"/>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Testing</a:t>
            </a:r>
            <a:endParaRPr sz="2300" b="0" i="0" u="none" strike="noStrike" cap="none">
              <a:solidFill>
                <a:schemeClr val="lt1"/>
              </a:solidFill>
              <a:latin typeface="Proxima Nova"/>
              <a:ea typeface="Proxima Nova"/>
              <a:cs typeface="Proxima Nova"/>
              <a:sym typeface="Proxima Nova"/>
            </a:endParaRPr>
          </a:p>
        </p:txBody>
      </p:sp>
      <p:sp>
        <p:nvSpPr>
          <p:cNvPr id="2076" name="Google Shape;2076;g8eb3b06fd2_0_270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7" name="Google Shape;2077;g8eb3b06fd2_0_2706"/>
          <p:cNvSpPr txBox="1"/>
          <p:nvPr/>
        </p:nvSpPr>
        <p:spPr>
          <a:xfrm>
            <a:off x="470825" y="955975"/>
            <a:ext cx="8335800" cy="3645900"/>
          </a:xfrm>
          <a:prstGeom prst="rect">
            <a:avLst/>
          </a:prstGeom>
          <a:noFill/>
          <a:ln>
            <a:noFill/>
          </a:ln>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Font typeface="Proxima Nova"/>
              <a:buChar char="●"/>
            </a:pPr>
            <a:r>
              <a:rPr lang="en-IN" sz="1500" b="1" u="sng">
                <a:solidFill>
                  <a:schemeClr val="hlink"/>
                </a:solidFill>
                <a:latin typeface="Proxima Nova"/>
                <a:ea typeface="Proxima Nova"/>
                <a:cs typeface="Proxima Nova"/>
                <a:sym typeface="Proxima Nova"/>
                <a:hlinkClick r:id="rId3"/>
              </a:rPr>
              <a:t>A</a:t>
            </a:r>
            <a:r>
              <a:rPr lang="en-IN" sz="1500" b="1" u="sng">
                <a:solidFill>
                  <a:schemeClr val="hlink"/>
                </a:solidFill>
                <a:latin typeface="Proxima Nova"/>
                <a:ea typeface="Proxima Nova"/>
                <a:cs typeface="Proxima Nova"/>
                <a:sym typeface="Proxima Nova"/>
                <a:hlinkClick r:id="rId3"/>
              </a:rPr>
              <a:t>utomation testing</a:t>
            </a:r>
            <a:r>
              <a:rPr lang="en-IN" sz="1500">
                <a:latin typeface="Proxima Nova"/>
                <a:ea typeface="Proxima Nova"/>
                <a:cs typeface="Proxima Nova"/>
                <a:sym typeface="Proxima Nova"/>
              </a:rPr>
              <a:t> is the practice of running tests automatically, managing test data and utilising results to improve the quality of software.</a:t>
            </a:r>
            <a:endParaRPr sz="1500">
              <a:latin typeface="Proxima Nova"/>
              <a:ea typeface="Proxima Nova"/>
              <a:cs typeface="Proxima Nova"/>
              <a:sym typeface="Proxima Nova"/>
            </a:endParaRPr>
          </a:p>
          <a:p>
            <a:pPr marL="457200" lvl="0" indent="0" algn="l" rtl="0">
              <a:lnSpc>
                <a:spcPct val="100000"/>
              </a:lnSpc>
              <a:spcBef>
                <a:spcPts val="0"/>
              </a:spcBef>
              <a:spcAft>
                <a:spcPts val="0"/>
              </a:spcAft>
              <a:buNone/>
            </a:pPr>
            <a:endParaRPr sz="1500">
              <a:latin typeface="Proxima Nova"/>
              <a:ea typeface="Proxima Nova"/>
              <a:cs typeface="Proxima Nova"/>
              <a:sym typeface="Proxima Nova"/>
            </a:endParaRPr>
          </a:p>
          <a:p>
            <a:pPr marL="457200" lvl="0" indent="-323850" algn="l" rtl="0">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Criteria for automation:</a:t>
            </a:r>
            <a:endParaRPr sz="1500">
              <a:solidFill>
                <a:schemeClr val="dk1"/>
              </a:solidFill>
              <a:latin typeface="Proxima Nova"/>
              <a:ea typeface="Proxima Nova"/>
              <a:cs typeface="Proxima Nova"/>
              <a:sym typeface="Proxima Nova"/>
            </a:endParaRPr>
          </a:p>
          <a:p>
            <a:pPr marL="914400" lvl="1" indent="-323850" algn="l" rtl="0">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Repeatable</a:t>
            </a:r>
            <a:endParaRPr sz="1500">
              <a:solidFill>
                <a:schemeClr val="dk1"/>
              </a:solidFill>
              <a:latin typeface="Proxima Nova"/>
              <a:ea typeface="Proxima Nova"/>
              <a:cs typeface="Proxima Nova"/>
              <a:sym typeface="Proxima Nova"/>
            </a:endParaRPr>
          </a:p>
          <a:p>
            <a:pPr marL="914400" lvl="1" indent="-323850" algn="l" rtl="0">
              <a:lnSpc>
                <a:spcPct val="100000"/>
              </a:lnSpc>
              <a:spcBef>
                <a:spcPts val="0"/>
              </a:spcBef>
              <a:spcAft>
                <a:spcPts val="0"/>
              </a:spcAft>
              <a:buClr>
                <a:schemeClr val="dk1"/>
              </a:buClr>
              <a:buSzPts val="1500"/>
              <a:buFont typeface="Proxima Nova"/>
              <a:buChar char="○"/>
            </a:pPr>
            <a:r>
              <a:rPr lang="en-IN" sz="1500">
                <a:solidFill>
                  <a:schemeClr val="dk1"/>
                </a:solidFill>
                <a:latin typeface="Proxima Nova"/>
                <a:ea typeface="Proxima Nova"/>
                <a:cs typeface="Proxima Nova"/>
                <a:sym typeface="Proxima Nova"/>
              </a:rPr>
              <a:t>Determinant</a:t>
            </a:r>
            <a:endParaRPr sz="1500">
              <a:solidFill>
                <a:schemeClr val="dk1"/>
              </a:solidFill>
              <a:latin typeface="Proxima Nova"/>
              <a:ea typeface="Proxima Nova"/>
              <a:cs typeface="Proxima Nova"/>
              <a:sym typeface="Proxima Nova"/>
            </a:endParaRPr>
          </a:p>
          <a:p>
            <a:pPr marL="914400" lvl="0" indent="0" algn="l" rtl="0">
              <a:lnSpc>
                <a:spcPct val="100000"/>
              </a:lnSpc>
              <a:spcBef>
                <a:spcPts val="0"/>
              </a:spcBef>
              <a:spcAft>
                <a:spcPts val="0"/>
              </a:spcAft>
              <a:buNone/>
            </a:pPr>
            <a:endParaRPr sz="1500">
              <a:solidFill>
                <a:schemeClr val="dk1"/>
              </a:solidFill>
              <a:latin typeface="Proxima Nova"/>
              <a:ea typeface="Proxima Nova"/>
              <a:cs typeface="Proxima Nova"/>
              <a:sym typeface="Proxima Nova"/>
            </a:endParaRPr>
          </a:p>
          <a:p>
            <a:pPr marL="457200" lvl="0" indent="-317500" algn="l" rtl="0">
              <a:lnSpc>
                <a:spcPct val="100000"/>
              </a:lnSpc>
              <a:spcBef>
                <a:spcPts val="0"/>
              </a:spcBef>
              <a:spcAft>
                <a:spcPts val="0"/>
              </a:spcAft>
              <a:buClr>
                <a:srgbClr val="1B2331"/>
              </a:buClr>
              <a:buSzPts val="1400"/>
              <a:buChar char="●"/>
            </a:pPr>
            <a:r>
              <a:rPr lang="en-IN">
                <a:solidFill>
                  <a:srgbClr val="1B2331"/>
                </a:solidFill>
              </a:rPr>
              <a:t>Types of </a:t>
            </a:r>
            <a:r>
              <a:rPr lang="en-IN">
                <a:solidFill>
                  <a:srgbClr val="1B233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automation tests</a:t>
            </a:r>
            <a:r>
              <a:rPr lang="en-IN">
                <a:solidFill>
                  <a:srgbClr val="1B2331"/>
                </a:solidFill>
              </a:rPr>
              <a:t>:</a:t>
            </a:r>
            <a:endParaRPr>
              <a:solidFill>
                <a:srgbClr val="1B2331"/>
              </a:solidFill>
            </a:endParaRPr>
          </a:p>
          <a:p>
            <a:pPr marL="914400" lvl="1" indent="-317500" algn="l" rtl="0">
              <a:lnSpc>
                <a:spcPct val="100000"/>
              </a:lnSpc>
              <a:spcBef>
                <a:spcPts val="0"/>
              </a:spcBef>
              <a:spcAft>
                <a:spcPts val="0"/>
              </a:spcAft>
              <a:buClr>
                <a:srgbClr val="1B2331"/>
              </a:buClr>
              <a:buSzPts val="1400"/>
              <a:buChar char="○"/>
            </a:pPr>
            <a:r>
              <a:rPr lang="en-IN">
                <a:solidFill>
                  <a:srgbClr val="1B2331"/>
                </a:solidFill>
              </a:rPr>
              <a:t>Code analysis</a:t>
            </a:r>
            <a:endParaRPr>
              <a:solidFill>
                <a:srgbClr val="1B2331"/>
              </a:solidFill>
            </a:endParaRPr>
          </a:p>
          <a:p>
            <a:pPr marL="914400" lvl="1" indent="-317500" algn="l" rtl="0">
              <a:lnSpc>
                <a:spcPct val="100000"/>
              </a:lnSpc>
              <a:spcBef>
                <a:spcPts val="0"/>
              </a:spcBef>
              <a:spcAft>
                <a:spcPts val="0"/>
              </a:spcAft>
              <a:buClr>
                <a:srgbClr val="1B2331"/>
              </a:buClr>
              <a:buSzPts val="1400"/>
              <a:buChar char="○"/>
            </a:pPr>
            <a:r>
              <a:rPr lang="en-IN">
                <a:solidFill>
                  <a:srgbClr val="1B2331"/>
                </a:solidFill>
              </a:rPr>
              <a:t>Unit tests</a:t>
            </a:r>
            <a:endParaRPr>
              <a:solidFill>
                <a:srgbClr val="1B2331"/>
              </a:solidFill>
            </a:endParaRPr>
          </a:p>
          <a:p>
            <a:pPr marL="914400" lvl="1" indent="-317500" algn="l" rtl="0">
              <a:lnSpc>
                <a:spcPct val="100000"/>
              </a:lnSpc>
              <a:spcBef>
                <a:spcPts val="0"/>
              </a:spcBef>
              <a:spcAft>
                <a:spcPts val="0"/>
              </a:spcAft>
              <a:buClr>
                <a:srgbClr val="1B2331"/>
              </a:buClr>
              <a:buSzPts val="1400"/>
              <a:buChar char="○"/>
            </a:pPr>
            <a:r>
              <a:rPr lang="en-IN">
                <a:solidFill>
                  <a:srgbClr val="1B2331"/>
                </a:solidFill>
              </a:rPr>
              <a:t>Integration tests (UI/Mobile/API)</a:t>
            </a:r>
            <a:endParaRPr>
              <a:solidFill>
                <a:srgbClr val="1B2331"/>
              </a:solidFill>
            </a:endParaRPr>
          </a:p>
          <a:p>
            <a:pPr marL="914400" lvl="1" indent="-317500" algn="l" rtl="0">
              <a:lnSpc>
                <a:spcPct val="100000"/>
              </a:lnSpc>
              <a:spcBef>
                <a:spcPts val="0"/>
              </a:spcBef>
              <a:spcAft>
                <a:spcPts val="0"/>
              </a:spcAft>
              <a:buClr>
                <a:srgbClr val="1B2331"/>
              </a:buClr>
              <a:buSzPts val="1400"/>
              <a:buChar char="○"/>
            </a:pPr>
            <a:r>
              <a:rPr lang="en-IN">
                <a:solidFill>
                  <a:srgbClr val="1B2331"/>
                </a:solidFill>
              </a:rPr>
              <a:t>Automated acceptance tests</a:t>
            </a:r>
            <a:endParaRPr>
              <a:solidFill>
                <a:srgbClr val="1B2331"/>
              </a:solidFill>
            </a:endParaRPr>
          </a:p>
          <a:p>
            <a:pPr marL="914400" lvl="1" indent="-317500" algn="l" rtl="0">
              <a:lnSpc>
                <a:spcPct val="100000"/>
              </a:lnSpc>
              <a:spcBef>
                <a:spcPts val="0"/>
              </a:spcBef>
              <a:spcAft>
                <a:spcPts val="0"/>
              </a:spcAft>
              <a:buClr>
                <a:srgbClr val="1B2331"/>
              </a:buClr>
              <a:buSzPts val="1400"/>
              <a:buChar char="○"/>
            </a:pPr>
            <a:r>
              <a:rPr lang="en-IN">
                <a:solidFill>
                  <a:srgbClr val="1B2331"/>
                </a:solidFill>
              </a:rPr>
              <a:t>Regression tests</a:t>
            </a:r>
            <a:endParaRPr>
              <a:solidFill>
                <a:srgbClr val="1B2331"/>
              </a:solidFill>
            </a:endParaRPr>
          </a:p>
          <a:p>
            <a:pPr marL="914400" lvl="1" indent="-317500" algn="l" rtl="0">
              <a:lnSpc>
                <a:spcPct val="100000"/>
              </a:lnSpc>
              <a:spcBef>
                <a:spcPts val="0"/>
              </a:spcBef>
              <a:spcAft>
                <a:spcPts val="0"/>
              </a:spcAft>
              <a:buClr>
                <a:srgbClr val="1B2331"/>
              </a:buClr>
              <a:buSzPts val="1400"/>
              <a:buChar char="○"/>
            </a:pPr>
            <a:r>
              <a:rPr lang="en-IN">
                <a:solidFill>
                  <a:srgbClr val="1B2331"/>
                </a:solidFill>
              </a:rPr>
              <a:t>Smoke tests</a:t>
            </a:r>
            <a:endParaRPr sz="1500">
              <a:solidFill>
                <a:schemeClr val="dk1"/>
              </a:solidFill>
              <a:latin typeface="Proxima Nova"/>
              <a:ea typeface="Proxima Nova"/>
              <a:cs typeface="Proxima Nova"/>
              <a:sym typeface="Proxima Nova"/>
            </a:endParaRPr>
          </a:p>
        </p:txBody>
      </p:sp>
      <p:sp>
        <p:nvSpPr>
          <p:cNvPr id="2078" name="Google Shape;2078;g8eb3b06fd2_0_2706"/>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UI Automation Testing</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g8eb3b06fd2_0_2727"/>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86</a:t>
            </a:fld>
            <a:endParaRPr/>
          </a:p>
        </p:txBody>
      </p:sp>
      <p:sp>
        <p:nvSpPr>
          <p:cNvPr id="2085" name="Google Shape;2085;g8eb3b06fd2_0_2727"/>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Testing</a:t>
            </a:r>
            <a:endParaRPr sz="2300" b="0" i="0" u="none" strike="noStrike" cap="none">
              <a:solidFill>
                <a:schemeClr val="lt1"/>
              </a:solidFill>
              <a:latin typeface="Proxima Nova"/>
              <a:ea typeface="Proxima Nova"/>
              <a:cs typeface="Proxima Nova"/>
              <a:sym typeface="Proxima Nova"/>
            </a:endParaRPr>
          </a:p>
        </p:txBody>
      </p:sp>
      <p:sp>
        <p:nvSpPr>
          <p:cNvPr id="2086" name="Google Shape;2086;g8eb3b06fd2_0_272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7" name="Google Shape;2087;g8eb3b06fd2_0_2727"/>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Automation </a:t>
            </a:r>
            <a:r>
              <a:rPr lang="en-IN" sz="18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Testing</a:t>
            </a:r>
            <a:endParaRPr sz="1840" b="0" i="0" u="none" strike="noStrike" cap="none">
              <a:solidFill>
                <a:schemeClr val="lt1"/>
              </a:solidFill>
              <a:latin typeface="Proxima Nova"/>
              <a:ea typeface="Proxima Nova"/>
              <a:cs typeface="Proxima Nova"/>
              <a:sym typeface="Proxima Nova"/>
            </a:endParaRPr>
          </a:p>
        </p:txBody>
      </p:sp>
      <p:pic>
        <p:nvPicPr>
          <p:cNvPr id="2088" name="Google Shape;2088;g8eb3b06fd2_0_2727"/>
          <p:cNvPicPr preferRelativeResize="0"/>
          <p:nvPr/>
        </p:nvPicPr>
        <p:blipFill>
          <a:blip r:embed="rId3">
            <a:alphaModFix/>
          </a:blip>
          <a:stretch>
            <a:fillRect/>
          </a:stretch>
        </p:blipFill>
        <p:spPr>
          <a:xfrm>
            <a:off x="57150" y="1157375"/>
            <a:ext cx="9029702" cy="3883788"/>
          </a:xfrm>
          <a:prstGeom prst="rect">
            <a:avLst/>
          </a:prstGeom>
          <a:noFill/>
          <a:ln>
            <a:noFill/>
          </a:ln>
        </p:spPr>
      </p:pic>
      <p:sp>
        <p:nvSpPr>
          <p:cNvPr id="2089" name="Google Shape;2089;g8eb3b06fd2_0_2727"/>
          <p:cNvSpPr txBox="1"/>
          <p:nvPr/>
        </p:nvSpPr>
        <p:spPr>
          <a:xfrm>
            <a:off x="7339600" y="2810713"/>
            <a:ext cx="426600" cy="3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FFFF"/>
                </a:solidFill>
              </a:rPr>
              <a:t>?</a:t>
            </a:r>
            <a:endParaRPr>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g8eb3b06fd2_0_2734"/>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87</a:t>
            </a:fld>
            <a:endParaRPr/>
          </a:p>
        </p:txBody>
      </p:sp>
      <p:sp>
        <p:nvSpPr>
          <p:cNvPr id="2096" name="Google Shape;2096;g8eb3b06fd2_0_2734"/>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Testing</a:t>
            </a:r>
            <a:endParaRPr sz="2300" b="0" i="0" u="none" strike="noStrike" cap="none">
              <a:solidFill>
                <a:schemeClr val="lt1"/>
              </a:solidFill>
              <a:latin typeface="Proxima Nova"/>
              <a:ea typeface="Proxima Nova"/>
              <a:cs typeface="Proxima Nova"/>
              <a:sym typeface="Proxima Nova"/>
            </a:endParaRPr>
          </a:p>
        </p:txBody>
      </p:sp>
      <p:sp>
        <p:nvSpPr>
          <p:cNvPr id="2097" name="Google Shape;2097;g8eb3b06fd2_0_273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8" name="Google Shape;2098;g8eb3b06fd2_0_2734"/>
          <p:cNvSpPr txBox="1"/>
          <p:nvPr/>
        </p:nvSpPr>
        <p:spPr>
          <a:xfrm>
            <a:off x="385994" y="606654"/>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Advantages of Automation </a:t>
            </a:r>
            <a:r>
              <a:rPr lang="en-IN" sz="18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Testing</a:t>
            </a:r>
            <a:endParaRPr sz="1840" b="0" i="0" u="none" strike="noStrike" cap="none">
              <a:solidFill>
                <a:schemeClr val="lt1"/>
              </a:solidFill>
              <a:latin typeface="Proxima Nova"/>
              <a:ea typeface="Proxima Nova"/>
              <a:cs typeface="Proxima Nova"/>
              <a:sym typeface="Proxima Nova"/>
            </a:endParaRPr>
          </a:p>
        </p:txBody>
      </p:sp>
      <p:pic>
        <p:nvPicPr>
          <p:cNvPr id="2099" name="Google Shape;2099;g8eb3b06fd2_0_2734"/>
          <p:cNvPicPr preferRelativeResize="0"/>
          <p:nvPr/>
        </p:nvPicPr>
        <p:blipFill>
          <a:blip r:embed="rId3">
            <a:alphaModFix/>
          </a:blip>
          <a:stretch>
            <a:fillRect/>
          </a:stretch>
        </p:blipFill>
        <p:spPr>
          <a:xfrm>
            <a:off x="0" y="1556612"/>
            <a:ext cx="9144000" cy="2635551"/>
          </a:xfrm>
          <a:prstGeom prst="rect">
            <a:avLst/>
          </a:prstGeom>
          <a:noFill/>
          <a:ln>
            <a:noFill/>
          </a:ln>
        </p:spPr>
      </p:pic>
      <p:sp>
        <p:nvSpPr>
          <p:cNvPr id="2100" name="Google Shape;2100;g8eb3b06fd2_0_2734"/>
          <p:cNvSpPr/>
          <p:nvPr/>
        </p:nvSpPr>
        <p:spPr>
          <a:xfrm>
            <a:off x="7644375" y="2632700"/>
            <a:ext cx="987600" cy="146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100"/>
              <a:t>Optimisation</a:t>
            </a:r>
            <a:endParaRPr sz="11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g8eb3b06fd2_0_2741"/>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88</a:t>
            </a:fld>
            <a:endParaRPr/>
          </a:p>
        </p:txBody>
      </p:sp>
      <p:sp>
        <p:nvSpPr>
          <p:cNvPr id="2107" name="Google Shape;2107;g8eb3b06fd2_0_2741"/>
          <p:cNvSpPr txBox="1"/>
          <p:nvPr/>
        </p:nvSpPr>
        <p:spPr>
          <a:xfrm>
            <a:off x="328800" y="1246900"/>
            <a:ext cx="8346600" cy="2109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sz="1500">
                <a:latin typeface="Proxima Nova"/>
                <a:ea typeface="Proxima Nova"/>
                <a:cs typeface="Proxima Nova"/>
                <a:sym typeface="Proxima Nova"/>
              </a:rPr>
              <a:t>There are multiple tools and technologies that are used for writing automation scripts for software testing. The tools and technologies that we will be looking at in detail are:</a:t>
            </a:r>
            <a:endParaRPr sz="1500">
              <a:latin typeface="Proxima Nova"/>
              <a:ea typeface="Proxima Nova"/>
              <a:cs typeface="Proxima Nova"/>
              <a:sym typeface="Proxima Nova"/>
            </a:endParaRPr>
          </a:p>
          <a:p>
            <a:pPr marL="914400" lvl="1" indent="-323850" algn="l" rtl="0">
              <a:lnSpc>
                <a:spcPct val="100000"/>
              </a:lnSpc>
              <a:spcBef>
                <a:spcPts val="2300"/>
              </a:spcBef>
              <a:spcAft>
                <a:spcPts val="0"/>
              </a:spcAft>
              <a:buSzPts val="1500"/>
              <a:buFont typeface="Proxima Nova"/>
              <a:buChar char="○"/>
            </a:pPr>
            <a:r>
              <a:rPr lang="en-IN" sz="1500">
                <a:latin typeface="Proxima Nova"/>
                <a:ea typeface="Proxima Nova"/>
                <a:cs typeface="Proxima Nova"/>
                <a:sym typeface="Proxima Nova"/>
              </a:rPr>
              <a:t>Selenium WebDriver</a:t>
            </a:r>
            <a:endParaRPr sz="1500">
              <a:latin typeface="Proxima Nova"/>
              <a:ea typeface="Proxima Nova"/>
              <a:cs typeface="Proxima Nova"/>
              <a:sym typeface="Proxima Nova"/>
            </a:endParaRPr>
          </a:p>
          <a:p>
            <a:pPr marL="914400" lvl="1" indent="-323850" algn="l" rtl="0">
              <a:lnSpc>
                <a:spcPct val="100000"/>
              </a:lnSpc>
              <a:spcBef>
                <a:spcPts val="500"/>
              </a:spcBef>
              <a:spcAft>
                <a:spcPts val="0"/>
              </a:spcAft>
              <a:buSzPts val="1500"/>
              <a:buFont typeface="Proxima Nova"/>
              <a:buChar char="○"/>
            </a:pPr>
            <a:r>
              <a:rPr lang="en-IN" sz="1500">
                <a:latin typeface="Proxima Nova"/>
                <a:ea typeface="Proxima Nova"/>
                <a:cs typeface="Proxima Nova"/>
                <a:sym typeface="Proxima Nova"/>
              </a:rPr>
              <a:t>RestAssured Framework</a:t>
            </a:r>
            <a:endParaRPr sz="1500">
              <a:latin typeface="Proxima Nova"/>
              <a:ea typeface="Proxima Nova"/>
              <a:cs typeface="Proxima Nova"/>
              <a:sym typeface="Proxima Nova"/>
            </a:endParaRPr>
          </a:p>
          <a:p>
            <a:pPr marL="914400" lvl="1" indent="-323850" algn="l" rtl="0">
              <a:lnSpc>
                <a:spcPct val="100000"/>
              </a:lnSpc>
              <a:spcBef>
                <a:spcPts val="500"/>
              </a:spcBef>
              <a:spcAft>
                <a:spcPts val="0"/>
              </a:spcAft>
              <a:buSzPts val="1500"/>
              <a:buFont typeface="Proxima Nova"/>
              <a:buChar char="○"/>
            </a:pPr>
            <a:r>
              <a:rPr lang="en-IN" sz="1500">
                <a:latin typeface="Proxima Nova"/>
                <a:ea typeface="Proxima Nova"/>
                <a:cs typeface="Proxima Nova"/>
                <a:sym typeface="Proxima Nova"/>
              </a:rPr>
              <a:t>TestNG</a:t>
            </a:r>
            <a:endParaRPr sz="1500">
              <a:latin typeface="Proxima Nova"/>
              <a:ea typeface="Proxima Nova"/>
              <a:cs typeface="Proxima Nova"/>
              <a:sym typeface="Proxima Nova"/>
            </a:endParaRPr>
          </a:p>
          <a:p>
            <a:pPr marL="914400" lvl="1" indent="-323850" algn="l" rtl="0">
              <a:lnSpc>
                <a:spcPct val="100000"/>
              </a:lnSpc>
              <a:spcBef>
                <a:spcPts val="500"/>
              </a:spcBef>
              <a:spcAft>
                <a:spcPts val="0"/>
              </a:spcAft>
              <a:buSzPts val="1500"/>
              <a:buFont typeface="Proxima Nova"/>
              <a:buChar char="○"/>
            </a:pPr>
            <a:r>
              <a:rPr lang="en-IN" sz="1500">
                <a:latin typeface="Proxima Nova"/>
                <a:ea typeface="Proxima Nova"/>
                <a:cs typeface="Proxima Nova"/>
                <a:sym typeface="Proxima Nova"/>
              </a:rPr>
              <a:t>Maven</a:t>
            </a:r>
            <a:endParaRPr sz="1500">
              <a:highlight>
                <a:srgbClr val="FFFFFF"/>
              </a:highlight>
              <a:latin typeface="Proxima Nova"/>
              <a:ea typeface="Proxima Nova"/>
              <a:cs typeface="Proxima Nova"/>
              <a:sym typeface="Proxima Nova"/>
            </a:endParaRPr>
          </a:p>
        </p:txBody>
      </p:sp>
      <p:sp>
        <p:nvSpPr>
          <p:cNvPr id="2108" name="Google Shape;2108;g8eb3b06fd2_0_2741"/>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Testing</a:t>
            </a:r>
            <a:endParaRPr sz="2300" b="0" i="0" u="none" strike="noStrike" cap="none">
              <a:solidFill>
                <a:schemeClr val="lt1"/>
              </a:solidFill>
              <a:latin typeface="Proxima Nova"/>
              <a:ea typeface="Proxima Nova"/>
              <a:cs typeface="Proxima Nova"/>
              <a:sym typeface="Proxima Nova"/>
            </a:endParaRPr>
          </a:p>
        </p:txBody>
      </p:sp>
      <p:sp>
        <p:nvSpPr>
          <p:cNvPr id="2109" name="Google Shape;2109;g8eb3b06fd2_0_274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0" name="Google Shape;2110;g8eb3b06fd2_0_2741"/>
          <p:cNvSpPr txBox="1"/>
          <p:nvPr/>
        </p:nvSpPr>
        <p:spPr>
          <a:xfrm>
            <a:off x="386000" y="606650"/>
            <a:ext cx="5860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Tools and Techs Used for Automation Testing</a:t>
            </a:r>
            <a:endParaRPr sz="1840" b="0" i="0" u="none" strike="noStrike" cap="none">
              <a:solidFill>
                <a:schemeClr val="lt1"/>
              </a:solidFill>
              <a:latin typeface="Proxima Nova"/>
              <a:ea typeface="Proxima Nova"/>
              <a:cs typeface="Proxima Nova"/>
              <a:sym typeface="Proxima Nova"/>
            </a:endParaRPr>
          </a:p>
        </p:txBody>
      </p:sp>
      <p:pic>
        <p:nvPicPr>
          <p:cNvPr id="2111" name="Google Shape;2111;g8eb3b06fd2_0_2741"/>
          <p:cNvPicPr preferRelativeResize="0"/>
          <p:nvPr/>
        </p:nvPicPr>
        <p:blipFill>
          <a:blip r:embed="rId3">
            <a:alphaModFix/>
          </a:blip>
          <a:stretch>
            <a:fillRect/>
          </a:stretch>
        </p:blipFill>
        <p:spPr>
          <a:xfrm>
            <a:off x="5098062" y="1596600"/>
            <a:ext cx="3704038" cy="32420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g533951b2e5_0_0"/>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89</a:t>
            </a:fld>
            <a:endParaRPr/>
          </a:p>
        </p:txBody>
      </p:sp>
      <p:sp>
        <p:nvSpPr>
          <p:cNvPr id="2118" name="Google Shape;2118;g533951b2e5_0_0"/>
          <p:cNvSpPr txBox="1"/>
          <p:nvPr/>
        </p:nvSpPr>
        <p:spPr>
          <a:xfrm>
            <a:off x="328800" y="1028700"/>
            <a:ext cx="8346600" cy="4071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N" sz="1500" b="1">
                <a:latin typeface="Proxima Nova"/>
                <a:ea typeface="Proxima Nova"/>
                <a:cs typeface="Proxima Nova"/>
                <a:sym typeface="Proxima Nova"/>
              </a:rPr>
              <a:t>Advantages:</a:t>
            </a:r>
            <a:endParaRPr sz="1500" b="1">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Char char="-"/>
            </a:pPr>
            <a:r>
              <a:rPr lang="en-IN" sz="1500">
                <a:latin typeface="Proxima Nova"/>
                <a:ea typeface="Proxima Nova"/>
                <a:cs typeface="Proxima Nova"/>
                <a:sym typeface="Proxima Nova"/>
              </a:rPr>
              <a:t>Well suited and efficient for large code segments as user sticks to functionality only.</a:t>
            </a:r>
            <a:endParaRPr sz="1500">
              <a:latin typeface="Proxima Nova"/>
              <a:ea typeface="Proxima Nova"/>
              <a:cs typeface="Proxima Nova"/>
              <a:sym typeface="Proxima Nova"/>
            </a:endParaRPr>
          </a:p>
          <a:p>
            <a:pPr marL="457200" lvl="0" indent="-298450" algn="l" rtl="0">
              <a:lnSpc>
                <a:spcPct val="100000"/>
              </a:lnSpc>
              <a:spcBef>
                <a:spcPts val="0"/>
              </a:spcBef>
              <a:spcAft>
                <a:spcPts val="0"/>
              </a:spcAft>
              <a:buClr>
                <a:schemeClr val="dk1"/>
              </a:buClr>
              <a:buSzPts val="1100"/>
              <a:buChar char="-"/>
            </a:pPr>
            <a:r>
              <a:rPr lang="en-IN" sz="1500">
                <a:latin typeface="Proxima Nova"/>
                <a:ea typeface="Proxima Nova"/>
                <a:cs typeface="Proxima Nova"/>
                <a:sym typeface="Proxima Nova"/>
              </a:rPr>
              <a:t>Code access is not at all required.</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Clearly separates the user's perspective from the developer's perspective through visibly defined roles within the application.</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Large numbers of moderately skilled testers can test the application without any knowledge of internal implementation.</a:t>
            </a:r>
            <a:endParaRPr sz="1500">
              <a:latin typeface="Proxima Nova"/>
              <a:ea typeface="Proxima Nova"/>
              <a:cs typeface="Proxima Nova"/>
              <a:sym typeface="Proxima Nova"/>
            </a:endParaRPr>
          </a:p>
          <a:p>
            <a:pPr marL="457200" lvl="0" indent="0" algn="l" rtl="0">
              <a:lnSpc>
                <a:spcPct val="115000"/>
              </a:lnSpc>
              <a:spcBef>
                <a:spcPts val="0"/>
              </a:spcBef>
              <a:spcAft>
                <a:spcPts val="0"/>
              </a:spcAft>
              <a:buNone/>
            </a:pPr>
            <a:endParaRPr sz="1500">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IN" sz="1500" b="1">
                <a:latin typeface="Proxima Nova"/>
                <a:ea typeface="Proxima Nova"/>
                <a:cs typeface="Proxima Nova"/>
                <a:sym typeface="Proxima Nova"/>
              </a:rPr>
              <a:t>Disadvantages:</a:t>
            </a:r>
            <a:endParaRPr sz="1500" b="1">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Limited coverage, since a selected number of test scenarios will be executed.</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Inefficient testing, since a tester has limited knowledge about an application and this leads to more bugs at inner level of implementation</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Blind coverage, as the tester cannot target specific code segments or error-prone areas.</a:t>
            </a:r>
            <a:endParaRPr sz="1500">
              <a:latin typeface="Proxima Nova"/>
              <a:ea typeface="Proxima Nova"/>
              <a:cs typeface="Proxima Nova"/>
              <a:sym typeface="Proxima Nova"/>
            </a:endParaRPr>
          </a:p>
          <a:p>
            <a:pPr marL="457200" lvl="0" indent="-298450" algn="l" rtl="0">
              <a:lnSpc>
                <a:spcPct val="115000"/>
              </a:lnSpc>
              <a:spcBef>
                <a:spcPts val="0"/>
              </a:spcBef>
              <a:spcAft>
                <a:spcPts val="0"/>
              </a:spcAft>
              <a:buClr>
                <a:schemeClr val="dk1"/>
              </a:buClr>
              <a:buSzPts val="1100"/>
              <a:buChar char="-"/>
            </a:pPr>
            <a:r>
              <a:rPr lang="en-IN" sz="1500">
                <a:latin typeface="Proxima Nova"/>
                <a:ea typeface="Proxima Nova"/>
                <a:cs typeface="Proxima Nova"/>
                <a:sym typeface="Proxima Nova"/>
              </a:rPr>
              <a:t>The test cases are difficult to design in this case</a:t>
            </a:r>
            <a:endParaRPr sz="1500">
              <a:latin typeface="Proxima Nova"/>
              <a:ea typeface="Proxima Nova"/>
              <a:cs typeface="Proxima Nova"/>
              <a:sym typeface="Proxima Nova"/>
            </a:endParaRPr>
          </a:p>
        </p:txBody>
      </p:sp>
      <p:sp>
        <p:nvSpPr>
          <p:cNvPr id="2119" name="Google Shape;2119;g533951b2e5_0_0"/>
          <p:cNvSpPr txBox="1"/>
          <p:nvPr/>
        </p:nvSpPr>
        <p:spPr>
          <a:xfrm>
            <a:off x="386002" y="126225"/>
            <a:ext cx="5568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2300">
                <a:solidFill>
                  <a:srgbClr val="FFFFFF"/>
                </a:solidFill>
                <a:latin typeface="Proxima Nova"/>
                <a:ea typeface="Proxima Nova"/>
                <a:cs typeface="Proxima Nova"/>
                <a:sym typeface="Proxima Nova"/>
              </a:rPr>
              <a:t>Black-Box Testing</a:t>
            </a:r>
            <a:endParaRPr sz="2300" b="0" i="0" u="none" strike="noStrike" cap="none">
              <a:solidFill>
                <a:schemeClr val="lt1"/>
              </a:solidFill>
              <a:latin typeface="Proxima Nova"/>
              <a:ea typeface="Proxima Nova"/>
              <a:cs typeface="Proxima Nova"/>
              <a:sym typeface="Proxima Nova"/>
            </a:endParaRPr>
          </a:p>
        </p:txBody>
      </p:sp>
      <p:sp>
        <p:nvSpPr>
          <p:cNvPr id="2120" name="Google Shape;2120;g533951b2e5_0_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21" name="Google Shape;2121;g533951b2e5_0_0"/>
          <p:cNvSpPr txBox="1"/>
          <p:nvPr/>
        </p:nvSpPr>
        <p:spPr>
          <a:xfrm>
            <a:off x="386000" y="606650"/>
            <a:ext cx="5860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1840">
                <a:solidFill>
                  <a:schemeClr val="lt1"/>
                </a:solidFill>
                <a:latin typeface="Proxima Nova"/>
                <a:ea typeface="Proxima Nova"/>
                <a:cs typeface="Proxima Nova"/>
                <a:sym typeface="Proxima Nova"/>
              </a:rPr>
              <a:t>Advantages &amp; Disadvantages</a:t>
            </a:r>
            <a:endParaRPr sz="18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g8f72e6ec9f_0_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9</a:t>
            </a:fld>
            <a:endParaRPr sz="900">
              <a:latin typeface="Proxima Nova"/>
              <a:ea typeface="Proxima Nova"/>
              <a:cs typeface="Proxima Nova"/>
              <a:sym typeface="Proxima Nova"/>
            </a:endParaRPr>
          </a:p>
        </p:txBody>
      </p:sp>
      <p:sp>
        <p:nvSpPr>
          <p:cNvPr id="1302" name="Google Shape;1302;g8f72e6ec9f_0_0"/>
          <p:cNvSpPr txBox="1"/>
          <p:nvPr/>
        </p:nvSpPr>
        <p:spPr>
          <a:xfrm>
            <a:off x="312850" y="1504950"/>
            <a:ext cx="3723600" cy="21336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800">
                <a:solidFill>
                  <a:schemeClr val="lt1"/>
                </a:solidFill>
                <a:latin typeface="Proxima Nova"/>
                <a:ea typeface="Proxima Nova"/>
                <a:cs typeface="Proxima Nova"/>
                <a:sym typeface="Proxima Nova"/>
              </a:rPr>
              <a:t>Software Validation and Verification</a:t>
            </a:r>
            <a:endParaRPr sz="4800" b="0" i="0" u="none" strike="noStrike" cap="none">
              <a:solidFill>
                <a:schemeClr val="lt1"/>
              </a:solidFill>
              <a:latin typeface="Calibri"/>
              <a:ea typeface="Calibri"/>
              <a:cs typeface="Calibri"/>
              <a:sym typeface="Calibri"/>
            </a:endParaRPr>
          </a:p>
        </p:txBody>
      </p:sp>
      <p:pic>
        <p:nvPicPr>
          <p:cNvPr id="1303" name="Google Shape;1303;g8f72e6ec9f_0_0"/>
          <p:cNvPicPr preferRelativeResize="0"/>
          <p:nvPr/>
        </p:nvPicPr>
        <p:blipFill>
          <a:blip r:embed="rId3">
            <a:alphaModFix/>
          </a:blip>
          <a:stretch>
            <a:fillRect/>
          </a:stretch>
        </p:blipFill>
        <p:spPr>
          <a:xfrm>
            <a:off x="4108125" y="770713"/>
            <a:ext cx="4802751" cy="360206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2126"/>
        <p:cNvGrpSpPr/>
        <p:nvPr/>
      </p:nvGrpSpPr>
      <p:grpSpPr>
        <a:xfrm>
          <a:off x="0" y="0"/>
          <a:ext cx="0" cy="0"/>
          <a:chOff x="0" y="0"/>
          <a:chExt cx="0" cy="0"/>
        </a:xfrm>
      </p:grpSpPr>
      <p:sp>
        <p:nvSpPr>
          <p:cNvPr id="2127" name="Google Shape;2127;g8eb3b06fd2_0_274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90</a:t>
            </a:fld>
            <a:endParaRPr/>
          </a:p>
        </p:txBody>
      </p:sp>
      <p:sp>
        <p:nvSpPr>
          <p:cNvPr id="2128" name="Google Shape;2128;g8eb3b06fd2_0_2748"/>
          <p:cNvSpPr txBox="1"/>
          <p:nvPr/>
        </p:nvSpPr>
        <p:spPr>
          <a:xfrm>
            <a:off x="386000" y="126225"/>
            <a:ext cx="6678600" cy="402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Tools and Techs Used for Automation Testing</a:t>
            </a:r>
            <a:endParaRPr sz="2640">
              <a:solidFill>
                <a:srgbClr val="FFFFFF"/>
              </a:solidFill>
              <a:latin typeface="Proxima Nova"/>
              <a:ea typeface="Proxima Nova"/>
              <a:cs typeface="Proxima Nova"/>
              <a:sym typeface="Proxima Nova"/>
            </a:endParaRPr>
          </a:p>
        </p:txBody>
      </p:sp>
      <p:sp>
        <p:nvSpPr>
          <p:cNvPr id="2129" name="Google Shape;2129;g8eb3b06fd2_0_274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0" name="Google Shape;2130;g8eb3b06fd2_0_2748"/>
          <p:cNvSpPr txBox="1"/>
          <p:nvPr/>
        </p:nvSpPr>
        <p:spPr>
          <a:xfrm>
            <a:off x="386000" y="606650"/>
            <a:ext cx="5703000" cy="402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sz="1800">
                <a:solidFill>
                  <a:srgbClr val="FFFFFF"/>
                </a:solidFill>
                <a:latin typeface="Proxima Nova"/>
                <a:ea typeface="Proxima Nova"/>
                <a:cs typeface="Proxima Nova"/>
                <a:sym typeface="Proxima Nova"/>
              </a:rPr>
              <a:t>Selenium WebDriver Architecture - Web UI Automation</a:t>
            </a:r>
            <a:endParaRPr sz="1240" b="0" i="0" u="none" strike="noStrike" cap="none">
              <a:solidFill>
                <a:srgbClr val="FFFFFF"/>
              </a:solidFill>
              <a:latin typeface="Proxima Nova"/>
              <a:ea typeface="Proxima Nova"/>
              <a:cs typeface="Proxima Nova"/>
              <a:sym typeface="Proxima Nova"/>
            </a:endParaRPr>
          </a:p>
        </p:txBody>
      </p:sp>
      <p:pic>
        <p:nvPicPr>
          <p:cNvPr id="2131" name="Google Shape;2131;g8eb3b06fd2_0_2748"/>
          <p:cNvPicPr preferRelativeResize="0"/>
          <p:nvPr/>
        </p:nvPicPr>
        <p:blipFill>
          <a:blip r:embed="rId3">
            <a:alphaModFix/>
          </a:blip>
          <a:stretch>
            <a:fillRect/>
          </a:stretch>
        </p:blipFill>
        <p:spPr>
          <a:xfrm>
            <a:off x="756197" y="1087076"/>
            <a:ext cx="7631599" cy="3723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2136"/>
        <p:cNvGrpSpPr/>
        <p:nvPr/>
      </p:nvGrpSpPr>
      <p:grpSpPr>
        <a:xfrm>
          <a:off x="0" y="0"/>
          <a:ext cx="0" cy="0"/>
          <a:chOff x="0" y="0"/>
          <a:chExt cx="0" cy="0"/>
        </a:xfrm>
      </p:grpSpPr>
      <p:sp>
        <p:nvSpPr>
          <p:cNvPr id="2137" name="Google Shape;2137;g8eb3b06fd2_0_357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91</a:t>
            </a:fld>
            <a:endParaRPr/>
          </a:p>
        </p:txBody>
      </p:sp>
      <p:sp>
        <p:nvSpPr>
          <p:cNvPr id="2138" name="Google Shape;2138;g8eb3b06fd2_0_3579"/>
          <p:cNvSpPr txBox="1">
            <a:spLocks noGrp="1"/>
          </p:cNvSpPr>
          <p:nvPr>
            <p:ph type="title"/>
          </p:nvPr>
        </p:nvSpPr>
        <p:spPr>
          <a:xfrm>
            <a:off x="316673" y="121975"/>
            <a:ext cx="6037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400"/>
              <a:buNone/>
            </a:pPr>
            <a:r>
              <a:rPr lang="en-IN"/>
              <a:t>RestAssured Framework - API Testing</a:t>
            </a:r>
            <a:endParaRPr/>
          </a:p>
        </p:txBody>
      </p:sp>
      <p:pic>
        <p:nvPicPr>
          <p:cNvPr id="2139" name="Google Shape;2139;g8eb3b06fd2_0_3579"/>
          <p:cNvPicPr preferRelativeResize="0"/>
          <p:nvPr/>
        </p:nvPicPr>
        <p:blipFill>
          <a:blip r:embed="rId3">
            <a:alphaModFix/>
          </a:blip>
          <a:stretch>
            <a:fillRect/>
          </a:stretch>
        </p:blipFill>
        <p:spPr>
          <a:xfrm>
            <a:off x="0" y="749568"/>
            <a:ext cx="9143998" cy="429161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2144"/>
        <p:cNvGrpSpPr/>
        <p:nvPr/>
      </p:nvGrpSpPr>
      <p:grpSpPr>
        <a:xfrm>
          <a:off x="0" y="0"/>
          <a:ext cx="0" cy="0"/>
          <a:chOff x="0" y="0"/>
          <a:chExt cx="0" cy="0"/>
        </a:xfrm>
      </p:grpSpPr>
      <p:sp>
        <p:nvSpPr>
          <p:cNvPr id="2145" name="Google Shape;2145;g8eb3b06fd2_0_2798"/>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92</a:t>
            </a:fld>
            <a:endParaRPr/>
          </a:p>
        </p:txBody>
      </p:sp>
      <p:sp>
        <p:nvSpPr>
          <p:cNvPr id="2146" name="Google Shape;2146;g8eb3b06fd2_0_2798"/>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TestNG</a:t>
            </a:r>
            <a:endParaRPr/>
          </a:p>
        </p:txBody>
      </p:sp>
      <p:pic>
        <p:nvPicPr>
          <p:cNvPr id="2147" name="Google Shape;2147;g8eb3b06fd2_0_2798"/>
          <p:cNvPicPr preferRelativeResize="0"/>
          <p:nvPr/>
        </p:nvPicPr>
        <p:blipFill>
          <a:blip r:embed="rId3">
            <a:alphaModFix/>
          </a:blip>
          <a:stretch>
            <a:fillRect/>
          </a:stretch>
        </p:blipFill>
        <p:spPr>
          <a:xfrm>
            <a:off x="1147900" y="737725"/>
            <a:ext cx="6848202" cy="41459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2152"/>
        <p:cNvGrpSpPr/>
        <p:nvPr/>
      </p:nvGrpSpPr>
      <p:grpSpPr>
        <a:xfrm>
          <a:off x="0" y="0"/>
          <a:ext cx="0" cy="0"/>
          <a:chOff x="0" y="0"/>
          <a:chExt cx="0" cy="0"/>
        </a:xfrm>
      </p:grpSpPr>
      <p:sp>
        <p:nvSpPr>
          <p:cNvPr id="2153" name="Google Shape;2153;g8eb3b06fd2_0_280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93</a:t>
            </a:fld>
            <a:endParaRPr/>
          </a:p>
        </p:txBody>
      </p:sp>
      <p:sp>
        <p:nvSpPr>
          <p:cNvPr id="2154" name="Google Shape;2154;g8eb3b06fd2_0_2805"/>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Maven</a:t>
            </a:r>
            <a:endParaRPr/>
          </a:p>
        </p:txBody>
      </p:sp>
      <p:pic>
        <p:nvPicPr>
          <p:cNvPr id="2155" name="Google Shape;2155;g8eb3b06fd2_0_2805"/>
          <p:cNvPicPr preferRelativeResize="0"/>
          <p:nvPr/>
        </p:nvPicPr>
        <p:blipFill>
          <a:blip r:embed="rId3">
            <a:alphaModFix/>
          </a:blip>
          <a:stretch>
            <a:fillRect/>
          </a:stretch>
        </p:blipFill>
        <p:spPr>
          <a:xfrm>
            <a:off x="935175" y="771825"/>
            <a:ext cx="7273650" cy="40627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g8eb3b06fd2_0_424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161" name="Google Shape;2161;g8eb3b06fd2_0_424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2162" name="Google Shape;2162;g8eb3b06fd2_0_424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2163" name="Google Shape;2163;g8eb3b06fd2_0_424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2164" name="Google Shape;2164;g8eb3b06fd2_0_424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94</a:t>
            </a:fld>
            <a:endParaRPr sz="900">
              <a:solidFill>
                <a:srgbClr val="898989"/>
              </a:solidFill>
              <a:latin typeface="Proxima Nova"/>
              <a:ea typeface="Proxima Nova"/>
              <a:cs typeface="Proxima Nova"/>
              <a:sym typeface="Proxima Nova"/>
            </a:endParaRPr>
          </a:p>
        </p:txBody>
      </p:sp>
      <p:sp>
        <p:nvSpPr>
          <p:cNvPr id="2165" name="Google Shape;2165;g8eb3b06fd2_0_424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6" name="Google Shape;2166;g8eb3b06fd2_0_424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7" name="Google Shape;2167;g8eb3b06fd2_0_424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8" name="Google Shape;2168;g8eb3b06fd2_0_4243"/>
          <p:cNvSpPr txBox="1"/>
          <p:nvPr/>
        </p:nvSpPr>
        <p:spPr>
          <a:xfrm>
            <a:off x="642175" y="622349"/>
            <a:ext cx="5493300" cy="837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 (15 Sec)</a:t>
            </a:r>
            <a:endParaRPr sz="3600" b="0" i="0" u="none" strike="noStrike" cap="none">
              <a:solidFill>
                <a:srgbClr val="F5333F"/>
              </a:solidFill>
              <a:latin typeface="Proxima Nova"/>
              <a:ea typeface="Proxima Nova"/>
              <a:cs typeface="Proxima Nova"/>
              <a:sym typeface="Proxima Nova"/>
            </a:endParaRPr>
          </a:p>
        </p:txBody>
      </p:sp>
      <p:pic>
        <p:nvPicPr>
          <p:cNvPr id="2169" name="Google Shape;2169;g8eb3b06fd2_0_4243"/>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2170" name="Google Shape;2170;g8eb3b06fd2_0_4243"/>
          <p:cNvSpPr txBox="1"/>
          <p:nvPr/>
        </p:nvSpPr>
        <p:spPr>
          <a:xfrm>
            <a:off x="910150" y="1710100"/>
            <a:ext cx="6706500" cy="325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dk1"/>
                </a:solidFill>
                <a:latin typeface="Calibri"/>
                <a:ea typeface="Calibri"/>
                <a:cs typeface="Calibri"/>
                <a:sym typeface="Calibri"/>
              </a:rPr>
              <a:t>What of the following items can you automate?</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457200" marR="0" lvl="0" indent="-342900" algn="l" rtl="0">
              <a:lnSpc>
                <a:spcPct val="100000"/>
              </a:lnSpc>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GUI</a:t>
            </a:r>
            <a:endParaRPr sz="1800">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Regression test suite</a:t>
            </a:r>
            <a:endParaRPr sz="1800">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Smoke/Sanity test suite</a:t>
            </a:r>
            <a:endParaRPr sz="1800">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All of the above</a:t>
            </a:r>
            <a:endParaRPr sz="1800">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2171" name="Google Shape;2171;g8eb3b06fd2_0_4243"/>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g8eb3b06fd2_0_427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177" name="Google Shape;2177;g8eb3b06fd2_0_427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2178" name="Google Shape;2178;g8eb3b06fd2_0_427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900"/>
              <a:buNone/>
            </a:pPr>
            <a:r>
              <a:rPr lang="en-IN" sz="900">
                <a:solidFill>
                  <a:srgbClr val="898989"/>
                </a:solidFill>
                <a:latin typeface="Proxima Nova"/>
                <a:ea typeface="Proxima Nova"/>
                <a:cs typeface="Proxima Nova"/>
                <a:sym typeface="Proxima Nova"/>
              </a:rPr>
              <a:t>Footer</a:t>
            </a:r>
            <a:endParaRPr/>
          </a:p>
        </p:txBody>
      </p:sp>
      <p:sp>
        <p:nvSpPr>
          <p:cNvPr id="2179" name="Google Shape;2179;g8eb3b06fd2_0_427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2180" name="Google Shape;2180;g8eb3b06fd2_0_427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95</a:t>
            </a:fld>
            <a:endParaRPr sz="900">
              <a:solidFill>
                <a:srgbClr val="898989"/>
              </a:solidFill>
              <a:latin typeface="Proxima Nova"/>
              <a:ea typeface="Proxima Nova"/>
              <a:cs typeface="Proxima Nova"/>
              <a:sym typeface="Proxima Nova"/>
            </a:endParaRPr>
          </a:p>
        </p:txBody>
      </p:sp>
      <p:sp>
        <p:nvSpPr>
          <p:cNvPr id="2181" name="Google Shape;2181;g8eb3b06fd2_0_427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2" name="Google Shape;2182;g8eb3b06fd2_0_427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3" name="Google Shape;2183;g8eb3b06fd2_0_427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84" name="Google Shape;2184;g8eb3b06fd2_0_4273"/>
          <p:cNvSpPr txBox="1"/>
          <p:nvPr/>
        </p:nvSpPr>
        <p:spPr>
          <a:xfrm>
            <a:off x="642175" y="622349"/>
            <a:ext cx="5493300" cy="8370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 (15 Sec)</a:t>
            </a:r>
            <a:endParaRPr sz="3600" b="0" i="0" u="none" strike="noStrike" cap="none">
              <a:solidFill>
                <a:srgbClr val="F5333F"/>
              </a:solidFill>
              <a:latin typeface="Proxima Nova"/>
              <a:ea typeface="Proxima Nova"/>
              <a:cs typeface="Proxima Nova"/>
              <a:sym typeface="Proxima Nova"/>
            </a:endParaRPr>
          </a:p>
        </p:txBody>
      </p:sp>
      <p:pic>
        <p:nvPicPr>
          <p:cNvPr id="2185" name="Google Shape;2185;g8eb3b06fd2_0_4273"/>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2186" name="Google Shape;2186;g8eb3b06fd2_0_4273"/>
          <p:cNvSpPr txBox="1"/>
          <p:nvPr/>
        </p:nvSpPr>
        <p:spPr>
          <a:xfrm>
            <a:off x="910150" y="1710100"/>
            <a:ext cx="6706500" cy="325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What of the following items can you automate?</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457200" marR="0" lvl="0" indent="-342900" algn="l" rtl="0">
              <a:lnSpc>
                <a:spcPct val="100000"/>
              </a:lnSpc>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GUI</a:t>
            </a:r>
            <a:endParaRPr sz="1800">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Regression test suite</a:t>
            </a:r>
            <a:endParaRPr sz="1800">
              <a:solidFill>
                <a:schemeClr val="dk1"/>
              </a:solidFill>
              <a:latin typeface="Calibri"/>
              <a:ea typeface="Calibri"/>
              <a:cs typeface="Calibri"/>
              <a:sym typeface="Calibri"/>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Smoke/Sanity test suite</a:t>
            </a:r>
            <a:endParaRPr sz="1800">
              <a:solidFill>
                <a:schemeClr val="dk1"/>
              </a:solidFill>
              <a:latin typeface="Calibri"/>
              <a:ea typeface="Calibri"/>
              <a:cs typeface="Calibri"/>
              <a:sym typeface="Calibri"/>
            </a:endParaRPr>
          </a:p>
          <a:p>
            <a:pPr marL="457200" lvl="0" indent="-342900" algn="l"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All of the above</a:t>
            </a:r>
            <a:endParaRPr sz="1800" b="1">
              <a:solidFill>
                <a:srgbClr val="FF0000"/>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1800"/>
              <a:buFont typeface="Arial"/>
              <a:buNone/>
            </a:pP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2187" name="Google Shape;2187;g8eb3b06fd2_0_4273"/>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g8eb3b06fd2_0_286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96</a:t>
            </a:fld>
            <a:endParaRPr sz="900">
              <a:latin typeface="Proxima Nova"/>
              <a:ea typeface="Proxima Nova"/>
              <a:cs typeface="Proxima Nova"/>
              <a:sym typeface="Proxima Nova"/>
            </a:endParaRPr>
          </a:p>
        </p:txBody>
      </p:sp>
      <p:sp>
        <p:nvSpPr>
          <p:cNvPr id="2193" name="Google Shape;2193;g8eb3b06fd2_0_2868"/>
          <p:cNvSpPr txBox="1"/>
          <p:nvPr/>
        </p:nvSpPr>
        <p:spPr>
          <a:xfrm>
            <a:off x="471800" y="1989775"/>
            <a:ext cx="3393600" cy="1506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Test Plan</a:t>
            </a:r>
            <a:endParaRPr sz="4800" b="0" i="0" strike="noStrike" cap="none">
              <a:solidFill>
                <a:srgbClr val="FFFFFF"/>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g8c52beda6f_0_391"/>
          <p:cNvSpPr txBox="1">
            <a:spLocks noGrp="1"/>
          </p:cNvSpPr>
          <p:nvPr>
            <p:ph type="sldNum" idx="12"/>
          </p:nvPr>
        </p:nvSpPr>
        <p:spPr>
          <a:xfrm>
            <a:off x="6838350" y="4793313"/>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97</a:t>
            </a:fld>
            <a:endParaRPr/>
          </a:p>
        </p:txBody>
      </p:sp>
      <p:sp>
        <p:nvSpPr>
          <p:cNvPr id="2200" name="Google Shape;2200;g8c52beda6f_0_391"/>
          <p:cNvSpPr txBox="1">
            <a:spLocks noGrp="1"/>
          </p:cNvSpPr>
          <p:nvPr>
            <p:ph type="title"/>
          </p:nvPr>
        </p:nvSpPr>
        <p:spPr>
          <a:xfrm>
            <a:off x="316673" y="121975"/>
            <a:ext cx="60372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Test Plan</a:t>
            </a:r>
            <a:endParaRPr/>
          </a:p>
        </p:txBody>
      </p:sp>
      <p:sp>
        <p:nvSpPr>
          <p:cNvPr id="2201" name="Google Shape;2201;g8c52beda6f_0_391"/>
          <p:cNvSpPr/>
          <p:nvPr/>
        </p:nvSpPr>
        <p:spPr>
          <a:xfrm>
            <a:off x="1835150" y="18161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Analyse the Product</a:t>
            </a:r>
            <a:endParaRPr/>
          </a:p>
        </p:txBody>
      </p:sp>
      <p:sp>
        <p:nvSpPr>
          <p:cNvPr id="2202" name="Google Shape;2202;g8c52beda6f_0_391"/>
          <p:cNvSpPr/>
          <p:nvPr/>
        </p:nvSpPr>
        <p:spPr>
          <a:xfrm>
            <a:off x="3754000" y="18161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Formulate a Test Strategy</a:t>
            </a:r>
            <a:endParaRPr/>
          </a:p>
        </p:txBody>
      </p:sp>
      <p:sp>
        <p:nvSpPr>
          <p:cNvPr id="2203" name="Google Shape;2203;g8c52beda6f_0_391"/>
          <p:cNvSpPr/>
          <p:nvPr/>
        </p:nvSpPr>
        <p:spPr>
          <a:xfrm>
            <a:off x="5672850" y="18161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Define Test Objectives</a:t>
            </a:r>
            <a:endParaRPr/>
          </a:p>
        </p:txBody>
      </p:sp>
      <p:sp>
        <p:nvSpPr>
          <p:cNvPr id="2204" name="Google Shape;2204;g8c52beda6f_0_391"/>
          <p:cNvSpPr/>
          <p:nvPr/>
        </p:nvSpPr>
        <p:spPr>
          <a:xfrm>
            <a:off x="5672850" y="28863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Define Test Criteria</a:t>
            </a:r>
            <a:endParaRPr/>
          </a:p>
        </p:txBody>
      </p:sp>
      <p:sp>
        <p:nvSpPr>
          <p:cNvPr id="2205" name="Google Shape;2205;g8c52beda6f_0_391"/>
          <p:cNvSpPr txBox="1"/>
          <p:nvPr/>
        </p:nvSpPr>
        <p:spPr>
          <a:xfrm>
            <a:off x="404100" y="658575"/>
            <a:ext cx="8544300" cy="9348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chemeClr val="dk1"/>
              </a:buClr>
              <a:buSzPts val="1500"/>
              <a:buFont typeface="Proxima Nova"/>
              <a:buChar char="●"/>
            </a:pPr>
            <a:r>
              <a:rPr lang="en-IN" sz="1500" b="1" u="sng">
                <a:solidFill>
                  <a:srgbClr val="0000FF"/>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a:t>
            </a:r>
            <a:r>
              <a:rPr lang="en-IN" sz="1500" b="1" u="sng">
                <a:solidFill>
                  <a:srgbClr val="0000FF"/>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est plan</a:t>
            </a:r>
            <a:r>
              <a:rPr lang="en-IN" sz="1500">
                <a:latin typeface="Proxima Nova"/>
                <a:ea typeface="Proxima Nova"/>
                <a:cs typeface="Proxima Nova"/>
                <a:sym typeface="Proxima Nova"/>
              </a:rPr>
              <a:t> is an elaborate document that describes the strategy of a test that is to be conducted, the objectives of </a:t>
            </a:r>
            <a:r>
              <a:rPr lang="en-IN" sz="1500">
                <a:solidFill>
                  <a:schemeClr val="dk1"/>
                </a:solidFill>
                <a:latin typeface="Proxima Nova"/>
                <a:ea typeface="Proxima Nova"/>
                <a:cs typeface="Proxima Nova"/>
                <a:sym typeface="Proxima Nova"/>
              </a:rPr>
              <a:t>the </a:t>
            </a:r>
            <a:r>
              <a:rPr lang="en-IN" sz="1500">
                <a:latin typeface="Proxima Nova"/>
                <a:ea typeface="Proxima Nova"/>
                <a:cs typeface="Proxima Nova"/>
                <a:sym typeface="Proxima Nova"/>
              </a:rPr>
              <a:t>test, </a:t>
            </a:r>
            <a:r>
              <a:rPr lang="en-IN" sz="1500">
                <a:solidFill>
                  <a:schemeClr val="dk1"/>
                </a:solidFill>
                <a:latin typeface="Proxima Nova"/>
                <a:ea typeface="Proxima Nova"/>
                <a:cs typeface="Proxima Nova"/>
                <a:sym typeface="Proxima Nova"/>
              </a:rPr>
              <a:t>the </a:t>
            </a:r>
            <a:r>
              <a:rPr lang="en-IN" sz="1500">
                <a:latin typeface="Proxima Nova"/>
                <a:ea typeface="Proxima Nova"/>
                <a:cs typeface="Proxima Nova"/>
                <a:sym typeface="Proxima Nova"/>
              </a:rPr>
              <a:t>schedule and estimation of the test, and deliverables, as well as resources required for performing any kind of software testing. It helps us determine the effort that is required to assess the quality of the application being tested.</a:t>
            </a:r>
            <a:endParaRPr sz="1500">
              <a:solidFill>
                <a:srgbClr val="222222"/>
              </a:solidFill>
              <a:highlight>
                <a:srgbClr val="FFFFFF"/>
              </a:highlight>
              <a:latin typeface="Proxima Nova"/>
              <a:ea typeface="Proxima Nova"/>
              <a:cs typeface="Proxima Nova"/>
              <a:sym typeface="Proxima Nova"/>
            </a:endParaRPr>
          </a:p>
        </p:txBody>
      </p:sp>
      <p:sp>
        <p:nvSpPr>
          <p:cNvPr id="2206" name="Google Shape;2206;g8c52beda6f_0_391"/>
          <p:cNvSpPr/>
          <p:nvPr/>
        </p:nvSpPr>
        <p:spPr>
          <a:xfrm>
            <a:off x="3795575" y="28863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Plan Resources</a:t>
            </a:r>
            <a:endParaRPr/>
          </a:p>
        </p:txBody>
      </p:sp>
      <p:sp>
        <p:nvSpPr>
          <p:cNvPr id="2207" name="Google Shape;2207;g8c52beda6f_0_391"/>
          <p:cNvSpPr/>
          <p:nvPr/>
        </p:nvSpPr>
        <p:spPr>
          <a:xfrm>
            <a:off x="1835150" y="28863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Plan Test Environment</a:t>
            </a:r>
            <a:endParaRPr/>
          </a:p>
        </p:txBody>
      </p:sp>
      <p:sp>
        <p:nvSpPr>
          <p:cNvPr id="2208" name="Google Shape;2208;g8c52beda6f_0_391"/>
          <p:cNvSpPr/>
          <p:nvPr/>
        </p:nvSpPr>
        <p:spPr>
          <a:xfrm>
            <a:off x="1835150" y="39565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Schedule and Estimation</a:t>
            </a:r>
            <a:endParaRPr/>
          </a:p>
        </p:txBody>
      </p:sp>
      <p:sp>
        <p:nvSpPr>
          <p:cNvPr id="2209" name="Google Shape;2209;g8c52beda6f_0_391"/>
          <p:cNvSpPr/>
          <p:nvPr/>
        </p:nvSpPr>
        <p:spPr>
          <a:xfrm>
            <a:off x="3795575" y="3956500"/>
            <a:ext cx="1319700" cy="7170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Determine Test Deliverables</a:t>
            </a:r>
            <a:endParaRPr/>
          </a:p>
        </p:txBody>
      </p:sp>
      <p:sp>
        <p:nvSpPr>
          <p:cNvPr id="2210" name="Google Shape;2210;g8c52beda6f_0_391"/>
          <p:cNvSpPr/>
          <p:nvPr/>
        </p:nvSpPr>
        <p:spPr>
          <a:xfrm>
            <a:off x="3203325" y="2037650"/>
            <a:ext cx="5022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g8c52beda6f_0_391"/>
          <p:cNvSpPr/>
          <p:nvPr/>
        </p:nvSpPr>
        <p:spPr>
          <a:xfrm>
            <a:off x="5122175" y="2037650"/>
            <a:ext cx="5022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g8c52beda6f_0_391"/>
          <p:cNvSpPr/>
          <p:nvPr/>
        </p:nvSpPr>
        <p:spPr>
          <a:xfrm rot="10800000">
            <a:off x="3203325" y="3107850"/>
            <a:ext cx="5022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g8c52beda6f_0_391"/>
          <p:cNvSpPr/>
          <p:nvPr/>
        </p:nvSpPr>
        <p:spPr>
          <a:xfrm rot="10800000">
            <a:off x="5142963" y="3107850"/>
            <a:ext cx="5022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g8c52beda6f_0_391"/>
          <p:cNvSpPr/>
          <p:nvPr/>
        </p:nvSpPr>
        <p:spPr>
          <a:xfrm>
            <a:off x="3224113" y="4178050"/>
            <a:ext cx="502200" cy="273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g8c52beda6f_0_391"/>
          <p:cNvSpPr/>
          <p:nvPr/>
        </p:nvSpPr>
        <p:spPr>
          <a:xfrm>
            <a:off x="6202800" y="2572750"/>
            <a:ext cx="259800" cy="273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g8c52beda6f_0_391"/>
          <p:cNvSpPr/>
          <p:nvPr/>
        </p:nvSpPr>
        <p:spPr>
          <a:xfrm>
            <a:off x="2365100" y="3642950"/>
            <a:ext cx="259800" cy="273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g8c52beda6f_0_391"/>
          <p:cNvSpPr txBox="1"/>
          <p:nvPr/>
        </p:nvSpPr>
        <p:spPr>
          <a:xfrm>
            <a:off x="2805550" y="4793325"/>
            <a:ext cx="39798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For a sample test plan, you can go </a:t>
            </a:r>
            <a:r>
              <a:rPr lang="en-IN" u="sng">
                <a:solidFill>
                  <a:schemeClr val="hlink"/>
                </a:solidFill>
                <a:hlinkClick r:id="rId4"/>
              </a:rPr>
              <a:t>here</a:t>
            </a:r>
            <a:r>
              <a:rPr lang="en-IN"/>
              <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g9631b7fe42_0_2"/>
          <p:cNvSpPr txBox="1">
            <a:spLocks noGrp="1"/>
          </p:cNvSpPr>
          <p:nvPr>
            <p:ph type="title"/>
          </p:nvPr>
        </p:nvSpPr>
        <p:spPr>
          <a:xfrm>
            <a:off x="467251" y="2648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2 (2 mins)</a:t>
            </a:r>
            <a:endParaRPr/>
          </a:p>
        </p:txBody>
      </p:sp>
      <p:sp>
        <p:nvSpPr>
          <p:cNvPr id="2223" name="Google Shape;2223;g9631b7fe42_0_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98</a:t>
            </a:fld>
            <a:endParaRPr/>
          </a:p>
        </p:txBody>
      </p:sp>
      <p:sp>
        <p:nvSpPr>
          <p:cNvPr id="2224" name="Google Shape;2224;g9631b7fe42_0_2"/>
          <p:cNvSpPr txBox="1"/>
          <p:nvPr/>
        </p:nvSpPr>
        <p:spPr>
          <a:xfrm>
            <a:off x="630250" y="1223850"/>
            <a:ext cx="7585500" cy="8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a:solidFill>
                  <a:srgbClr val="FFFFFF"/>
                </a:solidFill>
              </a:rPr>
              <a:t>Design a test plan for zomato.com (user purchase journey for online food ordering from a restaurant)</a:t>
            </a:r>
            <a:endParaRPr sz="1700">
              <a:solidFill>
                <a:srgbClr val="FFFFFF"/>
              </a:solidFill>
            </a:endParaRPr>
          </a:p>
        </p:txBody>
      </p:sp>
      <p:sp>
        <p:nvSpPr>
          <p:cNvPr id="2225" name="Google Shape;2225;g9631b7fe42_0_2"/>
          <p:cNvSpPr txBox="1"/>
          <p:nvPr/>
        </p:nvSpPr>
        <p:spPr>
          <a:xfrm>
            <a:off x="2976100" y="2750000"/>
            <a:ext cx="28938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FFFF"/>
                </a:solidFill>
              </a:rPr>
              <a:t>For the test plan, you can go</a:t>
            </a:r>
            <a:r>
              <a:rPr lang="en-IN"/>
              <a:t> </a:t>
            </a:r>
            <a:r>
              <a:rPr lang="en-IN" u="sng">
                <a:solidFill>
                  <a:schemeClr val="hlink"/>
                </a:solidFill>
                <a:hlinkClick r:id="rId3"/>
              </a:rPr>
              <a:t>here</a:t>
            </a:r>
            <a:r>
              <a:rPr lang="en-IN"/>
              <a: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g8eb3b06fd2_0_291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99</a:t>
            </a:fld>
            <a:endParaRPr sz="900">
              <a:latin typeface="Proxima Nova"/>
              <a:ea typeface="Proxima Nova"/>
              <a:cs typeface="Proxima Nova"/>
              <a:sym typeface="Proxima Nova"/>
            </a:endParaRPr>
          </a:p>
        </p:txBody>
      </p:sp>
      <p:sp>
        <p:nvSpPr>
          <p:cNvPr id="2231" name="Google Shape;2231;g8eb3b06fd2_0_2918"/>
          <p:cNvSpPr txBox="1"/>
          <p:nvPr/>
        </p:nvSpPr>
        <p:spPr>
          <a:xfrm>
            <a:off x="471800" y="1989775"/>
            <a:ext cx="3393600" cy="1506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IN" sz="4800">
                <a:solidFill>
                  <a:srgbClr val="FFFFFF"/>
                </a:solidFill>
                <a:latin typeface="Proxima Nova"/>
                <a:ea typeface="Proxima Nova"/>
                <a:cs typeface="Proxima Nova"/>
                <a:sym typeface="Proxima Nova"/>
              </a:rPr>
              <a:t>Test Cases</a:t>
            </a:r>
            <a:endParaRPr sz="4800" b="0" i="0" strike="noStrike" cap="non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5724</Words>
  <Application>Microsoft Macintosh PowerPoint</Application>
  <PresentationFormat>On-screen Show (16:9)</PresentationFormat>
  <Paragraphs>960</Paragraphs>
  <Slides>118</Slides>
  <Notes>118</Notes>
  <HiddenSlides>18</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118</vt:i4>
      </vt:variant>
    </vt:vector>
  </HeadingPairs>
  <TitlesOfParts>
    <vt:vector size="125" baseType="lpstr">
      <vt:lpstr>Roboto</vt:lpstr>
      <vt:lpstr>Proxima Nova</vt:lpstr>
      <vt:lpstr>Calibri</vt:lpstr>
      <vt:lpstr>Arial</vt:lpstr>
      <vt:lpstr>Consolas</vt:lpstr>
      <vt:lpstr>MASTER_UPGRAD</vt:lpstr>
      <vt:lpstr>MASTER_UPGRAD</vt:lpstr>
      <vt:lpstr>PowerPoint Presentation</vt:lpstr>
      <vt:lpstr>PowerPoint Presentation</vt:lpstr>
      <vt:lpstr>Course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STLC</vt:lpstr>
      <vt:lpstr>SDLC vs STLC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Exercise 1 (2 mins)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Doubt Clearing (5 mins)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Testing</vt:lpstr>
      <vt:lpstr>PowerPoint Presentation</vt:lpstr>
      <vt:lpstr>PowerPoint Presentation</vt:lpstr>
      <vt:lpstr>PowerPoint Presentation</vt:lpstr>
      <vt:lpstr>PowerPoint Presentation</vt:lpstr>
      <vt:lpstr>PowerPoint Presentation</vt:lpstr>
      <vt:lpstr>Project Work (15 mins)  Online Food Ordering Website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RestAssured Framework - API Testing</vt:lpstr>
      <vt:lpstr>TestNG</vt:lpstr>
      <vt:lpstr>Maven</vt:lpstr>
      <vt:lpstr>PowerPoint Presentation</vt:lpstr>
      <vt:lpstr>PowerPoint Presentation</vt:lpstr>
      <vt:lpstr>PowerPoint Presentation</vt:lpstr>
      <vt:lpstr>Test Plan</vt:lpstr>
      <vt:lpstr>Hands-On Exercise 2 (2 mins)</vt:lpstr>
      <vt:lpstr>PowerPoint Presentation</vt:lpstr>
      <vt:lpstr>Test Cases</vt:lpstr>
      <vt:lpstr>Types of Test Cases</vt:lpstr>
      <vt:lpstr>Sample Test Cases</vt:lpstr>
      <vt:lpstr>Hands-On Exercise 2 (5 mins)</vt:lpstr>
      <vt:lpstr>Hands-On Exercise 3 (2 mins)</vt:lpstr>
      <vt:lpstr>PowerPoint Presentation</vt:lpstr>
      <vt:lpstr>Severity - Priority</vt:lpstr>
      <vt:lpstr>PowerPoint Presentation</vt:lpstr>
      <vt:lpstr>PowerPoint Presentation</vt:lpstr>
      <vt:lpstr>PowerPoint Presentation</vt:lpstr>
      <vt:lpstr>Bug Reporting</vt:lpstr>
      <vt:lpstr>Bug Reporting Template</vt:lpstr>
      <vt:lpstr>Hands-On Exercise 4 (3 mins)</vt:lpstr>
      <vt:lpstr>Project Work (20 mins)  Online Food Ordering Website </vt:lpstr>
      <vt:lpstr>Doubt Clearing (5 mins)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Bibek Prasad (MAS)</cp:lastModifiedBy>
  <cp:revision>3</cp:revision>
  <dcterms:created xsi:type="dcterms:W3CDTF">2019-01-02T10:18:22Z</dcterms:created>
  <dcterms:modified xsi:type="dcterms:W3CDTF">2020-09-15T11:50:14Z</dcterms:modified>
</cp:coreProperties>
</file>